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375" r:id="rId2"/>
    <p:sldId id="317" r:id="rId3"/>
    <p:sldId id="385" r:id="rId4"/>
    <p:sldId id="384" r:id="rId5"/>
    <p:sldId id="389" r:id="rId6"/>
    <p:sldId id="373" r:id="rId7"/>
    <p:sldId id="387" r:id="rId8"/>
    <p:sldId id="386" r:id="rId9"/>
    <p:sldId id="388" r:id="rId10"/>
    <p:sldId id="391" r:id="rId11"/>
    <p:sldId id="392" r:id="rId12"/>
    <p:sldId id="393" r:id="rId13"/>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A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985" autoAdjust="0"/>
    <p:restoredTop sz="89655" autoAdjust="0"/>
  </p:normalViewPr>
  <p:slideViewPr>
    <p:cSldViewPr>
      <p:cViewPr>
        <p:scale>
          <a:sx n="67" d="100"/>
          <a:sy n="67" d="100"/>
        </p:scale>
        <p:origin x="-127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64" d="100"/>
          <a:sy n="64" d="100"/>
        </p:scale>
        <p:origin x="-2628" y="-102"/>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a:defRPr sz="1300"/>
            </a:lvl1pPr>
          </a:lstStyle>
          <a:p>
            <a:fld id="{B1757313-3C30-4301-B09B-8C00D1D97F46}" type="datetimeFigureOut">
              <a:rPr lang="en-GB" smtClean="0"/>
              <a:t>25/11/2015</a:t>
            </a:fld>
            <a:endParaRPr lang="en-GB"/>
          </a:p>
        </p:txBody>
      </p:sp>
      <p:sp>
        <p:nvSpPr>
          <p:cNvPr id="4" name="Footer Placeholder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a:defRPr sz="1300"/>
            </a:lvl1pPr>
          </a:lstStyle>
          <a:p>
            <a:endParaRPr lang="en-GB"/>
          </a:p>
        </p:txBody>
      </p:sp>
      <p:sp>
        <p:nvSpPr>
          <p:cNvPr id="5" name="Slide Number Placeholder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a:defRPr sz="1300"/>
            </a:lvl1pPr>
          </a:lstStyle>
          <a:p>
            <a:fld id="{796624C8-0321-419C-A159-3EE08A1BC623}" type="slidenum">
              <a:rPr lang="en-GB" smtClean="0"/>
              <a:t>‹#›</a:t>
            </a:fld>
            <a:endParaRPr lang="en-GB"/>
          </a:p>
        </p:txBody>
      </p:sp>
    </p:spTree>
    <p:extLst>
      <p:ext uri="{BB962C8B-B14F-4D97-AF65-F5344CB8AC3E}">
        <p14:creationId xmlns:p14="http://schemas.microsoft.com/office/powerpoint/2010/main" val="3564377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B088005B-78CF-481B-940E-E83B5FF1B01F}" type="datetimeFigureOut">
              <a:rPr lang="en-GB" smtClean="0"/>
              <a:t>25/11/2015</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6616" tIns="48308" rIns="96616" bIns="4830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BD2E5A86-8039-4FA9-AEB3-DD8C692BC129}" type="slidenum">
              <a:rPr lang="en-GB" smtClean="0"/>
              <a:t>‹#›</a:t>
            </a:fld>
            <a:endParaRPr lang="en-GB"/>
          </a:p>
        </p:txBody>
      </p:sp>
    </p:spTree>
    <p:extLst>
      <p:ext uri="{BB962C8B-B14F-4D97-AF65-F5344CB8AC3E}">
        <p14:creationId xmlns:p14="http://schemas.microsoft.com/office/powerpoint/2010/main" val="515128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2</a:t>
            </a:fld>
            <a:endParaRPr lang="en-GB" dirty="0"/>
          </a:p>
        </p:txBody>
      </p:sp>
    </p:spTree>
    <p:extLst>
      <p:ext uri="{BB962C8B-B14F-4D97-AF65-F5344CB8AC3E}">
        <p14:creationId xmlns:p14="http://schemas.microsoft.com/office/powerpoint/2010/main" val="17354112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11</a:t>
            </a:fld>
            <a:endParaRPr lang="en-GB" dirty="0"/>
          </a:p>
        </p:txBody>
      </p:sp>
    </p:spTree>
    <p:extLst>
      <p:ext uri="{BB962C8B-B14F-4D97-AF65-F5344CB8AC3E}">
        <p14:creationId xmlns:p14="http://schemas.microsoft.com/office/powerpoint/2010/main" val="1735411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12</a:t>
            </a:fld>
            <a:endParaRPr lang="en-GB" dirty="0"/>
          </a:p>
        </p:txBody>
      </p:sp>
    </p:spTree>
    <p:extLst>
      <p:ext uri="{BB962C8B-B14F-4D97-AF65-F5344CB8AC3E}">
        <p14:creationId xmlns:p14="http://schemas.microsoft.com/office/powerpoint/2010/main" val="1735411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3</a:t>
            </a:fld>
            <a:endParaRPr lang="en-GB" dirty="0"/>
          </a:p>
        </p:txBody>
      </p:sp>
    </p:spTree>
    <p:extLst>
      <p:ext uri="{BB962C8B-B14F-4D97-AF65-F5344CB8AC3E}">
        <p14:creationId xmlns:p14="http://schemas.microsoft.com/office/powerpoint/2010/main" val="1735411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4</a:t>
            </a:fld>
            <a:endParaRPr lang="en-GB" dirty="0"/>
          </a:p>
        </p:txBody>
      </p:sp>
    </p:spTree>
    <p:extLst>
      <p:ext uri="{BB962C8B-B14F-4D97-AF65-F5344CB8AC3E}">
        <p14:creationId xmlns:p14="http://schemas.microsoft.com/office/powerpoint/2010/main" val="1735411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5</a:t>
            </a:fld>
            <a:endParaRPr lang="en-GB" dirty="0"/>
          </a:p>
        </p:txBody>
      </p:sp>
    </p:spTree>
    <p:extLst>
      <p:ext uri="{BB962C8B-B14F-4D97-AF65-F5344CB8AC3E}">
        <p14:creationId xmlns:p14="http://schemas.microsoft.com/office/powerpoint/2010/main" val="1735411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6</a:t>
            </a:fld>
            <a:endParaRPr lang="en-GB" dirty="0"/>
          </a:p>
        </p:txBody>
      </p:sp>
    </p:spTree>
    <p:extLst>
      <p:ext uri="{BB962C8B-B14F-4D97-AF65-F5344CB8AC3E}">
        <p14:creationId xmlns:p14="http://schemas.microsoft.com/office/powerpoint/2010/main" val="1735411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7</a:t>
            </a:fld>
            <a:endParaRPr lang="en-GB" dirty="0"/>
          </a:p>
        </p:txBody>
      </p:sp>
    </p:spTree>
    <p:extLst>
      <p:ext uri="{BB962C8B-B14F-4D97-AF65-F5344CB8AC3E}">
        <p14:creationId xmlns:p14="http://schemas.microsoft.com/office/powerpoint/2010/main" val="1735411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8</a:t>
            </a:fld>
            <a:endParaRPr lang="en-GB" dirty="0"/>
          </a:p>
        </p:txBody>
      </p:sp>
    </p:spTree>
    <p:extLst>
      <p:ext uri="{BB962C8B-B14F-4D97-AF65-F5344CB8AC3E}">
        <p14:creationId xmlns:p14="http://schemas.microsoft.com/office/powerpoint/2010/main" val="1735411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9</a:t>
            </a:fld>
            <a:endParaRPr lang="en-GB" dirty="0"/>
          </a:p>
        </p:txBody>
      </p:sp>
    </p:spTree>
    <p:extLst>
      <p:ext uri="{BB962C8B-B14F-4D97-AF65-F5344CB8AC3E}">
        <p14:creationId xmlns:p14="http://schemas.microsoft.com/office/powerpoint/2010/main" val="1735411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10</a:t>
            </a:fld>
            <a:endParaRPr lang="en-GB" dirty="0"/>
          </a:p>
        </p:txBody>
      </p:sp>
    </p:spTree>
    <p:extLst>
      <p:ext uri="{BB962C8B-B14F-4D97-AF65-F5344CB8AC3E}">
        <p14:creationId xmlns:p14="http://schemas.microsoft.com/office/powerpoint/2010/main" val="17354112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71BD0A7-8B3A-455A-BF22-2C3CA4B6C8E8}" type="datetimeFigureOut">
              <a:rPr lang="en-GB" smtClean="0"/>
              <a:t>25/11/2015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BD0A7-8B3A-455A-BF22-2C3CA4B6C8E8}" type="datetimeFigureOut">
              <a:rPr lang="en-GB" smtClean="0"/>
              <a:t>25/11/2015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BD0A7-8B3A-455A-BF22-2C3CA4B6C8E8}" type="datetimeFigureOut">
              <a:rPr lang="en-GB" smtClean="0"/>
              <a:t>25/11/2015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71BD0A7-8B3A-455A-BF22-2C3CA4B6C8E8}" type="datetimeFigureOut">
              <a:rPr lang="en-GB" smtClean="0"/>
              <a:t>25/11/2015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1BD0A7-8B3A-455A-BF22-2C3CA4B6C8E8}" type="datetimeFigureOut">
              <a:rPr lang="en-GB" smtClean="0"/>
              <a:t>25/11/2015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71BD0A7-8B3A-455A-BF22-2C3CA4B6C8E8}" type="datetimeFigureOut">
              <a:rPr lang="en-GB" smtClean="0"/>
              <a:t>25/11/2015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71BD0A7-8B3A-455A-BF22-2C3CA4B6C8E8}" type="datetimeFigureOut">
              <a:rPr lang="en-GB" smtClean="0"/>
              <a:t>25/11/2015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1BD0A7-8B3A-455A-BF22-2C3CA4B6C8E8}" type="datetimeFigureOut">
              <a:rPr lang="en-GB" smtClean="0"/>
              <a:t>25/11/2015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BD0A7-8B3A-455A-BF22-2C3CA4B6C8E8}" type="datetimeFigureOut">
              <a:rPr lang="en-GB" smtClean="0"/>
              <a:t>25/11/2015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BD0A7-8B3A-455A-BF22-2C3CA4B6C8E8}" type="datetimeFigureOut">
              <a:rPr lang="en-GB" smtClean="0"/>
              <a:t>25/11/2015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BD0A7-8B3A-455A-BF22-2C3CA4B6C8E8}" type="datetimeFigureOut">
              <a:rPr lang="en-GB" smtClean="0"/>
              <a:t>25/11/2015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71BD0A7-8B3A-455A-BF22-2C3CA4B6C8E8}" type="datetimeFigureOut">
              <a:rPr lang="en-GB" smtClean="0"/>
              <a:t>25/11/2015</a:t>
            </a:fld>
            <a:endParaRPr lang="en-GB"/>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GB"/>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F0057AB-96AC-4037-B3CD-037067CE29CF}"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134" y="188640"/>
            <a:ext cx="7924800" cy="706090"/>
          </a:xfrm>
        </p:spPr>
        <p:txBody>
          <a:bodyPr/>
          <a:lstStyle/>
          <a:p>
            <a:r>
              <a:rPr lang="en-GB" sz="3200" b="1" dirty="0" smtClean="0">
                <a:solidFill>
                  <a:schemeClr val="bg1"/>
                </a:solidFill>
              </a:rPr>
              <a:t>Be on the winning side</a:t>
            </a:r>
            <a:endParaRPr lang="en-GB" sz="3200" b="1" dirty="0">
              <a:solidFill>
                <a:schemeClr val="bg1"/>
              </a:solidFill>
            </a:endParaRPr>
          </a:p>
        </p:txBody>
      </p:sp>
      <p:sp>
        <p:nvSpPr>
          <p:cNvPr id="4" name="Rectangle 3"/>
          <p:cNvSpPr/>
          <p:nvPr/>
        </p:nvSpPr>
        <p:spPr>
          <a:xfrm>
            <a:off x="467544" y="908720"/>
            <a:ext cx="8280920" cy="5117811"/>
          </a:xfrm>
          <a:prstGeom prst="rect">
            <a:avLst/>
          </a:prstGeom>
        </p:spPr>
        <p:txBody>
          <a:bodyPr wrap="square">
            <a:spAutoFit/>
          </a:bodyPr>
          <a:lstStyle/>
          <a:p>
            <a:pPr marL="457200" indent="-457200">
              <a:lnSpc>
                <a:spcPct val="115000"/>
              </a:lnSpc>
              <a:spcAft>
                <a:spcPts val="1000"/>
              </a:spcAft>
              <a:buFontTx/>
              <a:buChar char="-"/>
            </a:pPr>
            <a:r>
              <a:rPr lang="en-GB" sz="2600" b="1" dirty="0" smtClean="0">
                <a:solidFill>
                  <a:srgbClr val="000000"/>
                </a:solidFill>
                <a:latin typeface="Verdana"/>
                <a:ea typeface="Calibri"/>
                <a:cs typeface="Times New Roman"/>
              </a:rPr>
              <a:t>Addressing the Colossian heresy</a:t>
            </a:r>
          </a:p>
          <a:p>
            <a:pPr marL="457200" indent="-457200">
              <a:lnSpc>
                <a:spcPct val="115000"/>
              </a:lnSpc>
              <a:spcAft>
                <a:spcPts val="1000"/>
              </a:spcAft>
              <a:buFontTx/>
              <a:buChar char="-"/>
            </a:pPr>
            <a:r>
              <a:rPr lang="en-GB" sz="2600" b="1" dirty="0" smtClean="0">
                <a:solidFill>
                  <a:srgbClr val="000000"/>
                </a:solidFill>
                <a:latin typeface="Verdana"/>
                <a:ea typeface="Calibri"/>
                <a:cs typeface="Times New Roman"/>
              </a:rPr>
              <a:t>Spiritual elite</a:t>
            </a:r>
            <a:r>
              <a:rPr lang="en-GB" sz="2600" i="1" dirty="0" smtClean="0">
                <a:solidFill>
                  <a:srgbClr val="000000"/>
                </a:solidFill>
                <a:latin typeface="Verdana"/>
                <a:ea typeface="Calibri"/>
                <a:cs typeface="Times New Roman"/>
              </a:rPr>
              <a:t> </a:t>
            </a:r>
          </a:p>
          <a:p>
            <a:pPr marL="914400" lvl="1" indent="-457200">
              <a:lnSpc>
                <a:spcPct val="115000"/>
              </a:lnSpc>
              <a:spcAft>
                <a:spcPts val="1000"/>
              </a:spcAft>
              <a:buFontTx/>
              <a:buChar char="-"/>
            </a:pPr>
            <a:r>
              <a:rPr lang="en-GB" sz="2400" dirty="0" smtClean="0">
                <a:solidFill>
                  <a:srgbClr val="000000"/>
                </a:solidFill>
                <a:latin typeface="Verdana"/>
                <a:ea typeface="Calibri"/>
                <a:cs typeface="Times New Roman"/>
              </a:rPr>
              <a:t>Fullness/higher life</a:t>
            </a:r>
            <a:endParaRPr lang="en-GB" sz="2400" dirty="0" smtClean="0">
              <a:solidFill>
                <a:srgbClr val="000000"/>
              </a:solidFill>
              <a:latin typeface="Verdana"/>
              <a:ea typeface="Calibri"/>
              <a:cs typeface="Times New Roman"/>
            </a:endParaRPr>
          </a:p>
          <a:p>
            <a:pPr marL="457200" indent="-457200">
              <a:lnSpc>
                <a:spcPct val="115000"/>
              </a:lnSpc>
              <a:spcAft>
                <a:spcPts val="1000"/>
              </a:spcAft>
              <a:buFontTx/>
              <a:buChar char="-"/>
            </a:pPr>
            <a:r>
              <a:rPr lang="en-GB" sz="2600" b="1" dirty="0" smtClean="0">
                <a:solidFill>
                  <a:srgbClr val="000000"/>
                </a:solidFill>
                <a:latin typeface="Verdana"/>
                <a:ea typeface="Calibri"/>
                <a:cs typeface="Times New Roman"/>
              </a:rPr>
              <a:t>Fusion of </a:t>
            </a:r>
            <a:r>
              <a:rPr lang="en-GB" sz="2600" b="1" dirty="0" err="1" smtClean="0">
                <a:solidFill>
                  <a:srgbClr val="000000"/>
                </a:solidFill>
                <a:latin typeface="Verdana"/>
                <a:ea typeface="Calibri"/>
                <a:cs typeface="Times New Roman"/>
              </a:rPr>
              <a:t>gnosticism</a:t>
            </a:r>
            <a:r>
              <a:rPr lang="en-GB" sz="2600" b="1" dirty="0" smtClean="0">
                <a:solidFill>
                  <a:srgbClr val="000000"/>
                </a:solidFill>
                <a:latin typeface="Verdana"/>
                <a:ea typeface="Calibri"/>
                <a:cs typeface="Times New Roman"/>
              </a:rPr>
              <a:t> and Judaism</a:t>
            </a:r>
          </a:p>
          <a:p>
            <a:pPr marL="914400" lvl="1" indent="-457200">
              <a:lnSpc>
                <a:spcPct val="115000"/>
              </a:lnSpc>
              <a:spcAft>
                <a:spcPts val="1000"/>
              </a:spcAft>
              <a:buFontTx/>
              <a:buChar char="-"/>
            </a:pPr>
            <a:r>
              <a:rPr lang="en-GB" sz="2400" dirty="0" smtClean="0">
                <a:solidFill>
                  <a:srgbClr val="000000"/>
                </a:solidFill>
                <a:latin typeface="Verdana"/>
                <a:ea typeface="Calibri"/>
                <a:cs typeface="Times New Roman"/>
              </a:rPr>
              <a:t>Imposing rituals (circumcision) </a:t>
            </a:r>
          </a:p>
          <a:p>
            <a:pPr marL="457200" indent="-457200">
              <a:lnSpc>
                <a:spcPct val="115000"/>
              </a:lnSpc>
              <a:spcAft>
                <a:spcPts val="1000"/>
              </a:spcAft>
              <a:buFontTx/>
              <a:buChar char="-"/>
            </a:pPr>
            <a:r>
              <a:rPr lang="en-GB" sz="2600" b="1" dirty="0" smtClean="0">
                <a:solidFill>
                  <a:srgbClr val="000000"/>
                </a:solidFill>
                <a:latin typeface="Verdana"/>
                <a:ea typeface="Calibri"/>
                <a:cs typeface="Times New Roman"/>
              </a:rPr>
              <a:t>Obsession with spiritual beings</a:t>
            </a:r>
          </a:p>
          <a:p>
            <a:pPr marL="914400" lvl="1" indent="-457200">
              <a:lnSpc>
                <a:spcPct val="115000"/>
              </a:lnSpc>
              <a:spcAft>
                <a:spcPts val="1000"/>
              </a:spcAft>
              <a:buFontTx/>
              <a:buChar char="-"/>
            </a:pPr>
            <a:r>
              <a:rPr lang="en-GB" sz="2400" dirty="0" smtClean="0">
                <a:solidFill>
                  <a:srgbClr val="000000"/>
                </a:solidFill>
                <a:latin typeface="Verdana"/>
                <a:ea typeface="Calibri"/>
                <a:cs typeface="Times New Roman"/>
              </a:rPr>
              <a:t>Enlisting angels</a:t>
            </a:r>
          </a:p>
          <a:p>
            <a:pPr marL="914400" lvl="1" indent="-457200">
              <a:lnSpc>
                <a:spcPct val="115000"/>
              </a:lnSpc>
              <a:spcAft>
                <a:spcPts val="1000"/>
              </a:spcAft>
              <a:buFontTx/>
              <a:buChar char="-"/>
            </a:pPr>
            <a:r>
              <a:rPr lang="en-GB" sz="2400" dirty="0" smtClean="0">
                <a:solidFill>
                  <a:srgbClr val="000000"/>
                </a:solidFill>
                <a:latin typeface="Verdana"/>
                <a:ea typeface="Calibri"/>
                <a:cs typeface="Times New Roman"/>
              </a:rPr>
              <a:t>Placating demons</a:t>
            </a:r>
            <a:endParaRPr lang="en-GB" sz="2400" dirty="0" smtClean="0">
              <a:solidFill>
                <a:srgbClr val="000000"/>
              </a:solidFill>
              <a:latin typeface="Verdana"/>
              <a:ea typeface="Calibri"/>
              <a:cs typeface="Times New Roman"/>
            </a:endParaRPr>
          </a:p>
          <a:p>
            <a:pPr marL="457200" indent="-457200">
              <a:lnSpc>
                <a:spcPct val="115000"/>
              </a:lnSpc>
              <a:spcAft>
                <a:spcPts val="1000"/>
              </a:spcAft>
              <a:buFontTx/>
              <a:buChar char="-"/>
            </a:pPr>
            <a:r>
              <a:rPr lang="en-GB" sz="2600" b="1" dirty="0" smtClean="0">
                <a:solidFill>
                  <a:srgbClr val="000000"/>
                </a:solidFill>
                <a:latin typeface="Verdana"/>
                <a:ea typeface="Calibri"/>
                <a:cs typeface="Times New Roman"/>
              </a:rPr>
              <a:t>Christ plus teaching</a:t>
            </a:r>
            <a:endParaRPr lang="en-GB" sz="2600" i="1" dirty="0">
              <a:solidFill>
                <a:srgbClr val="000000"/>
              </a:solidFill>
              <a:latin typeface="Verdana"/>
              <a:ea typeface="Calibri"/>
              <a:cs typeface="Times New Roman"/>
            </a:endParaRPr>
          </a:p>
        </p:txBody>
      </p:sp>
    </p:spTree>
    <p:extLst>
      <p:ext uri="{BB962C8B-B14F-4D97-AF65-F5344CB8AC3E}">
        <p14:creationId xmlns:p14="http://schemas.microsoft.com/office/powerpoint/2010/main" val="2314195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892480" cy="648072"/>
          </a:xfrm>
        </p:spPr>
        <p:txBody>
          <a:bodyPr/>
          <a:lstStyle/>
          <a:p>
            <a:r>
              <a:rPr lang="en-GB" dirty="0" smtClean="0">
                <a:solidFill>
                  <a:schemeClr val="bg1">
                    <a:lumMod val="95000"/>
                    <a:lumOff val="5000"/>
                  </a:schemeClr>
                </a:solidFill>
                <a:latin typeface="Tahoma" pitchFamily="34" charset="0"/>
                <a:ea typeface="Tahoma" pitchFamily="34" charset="0"/>
                <a:cs typeface="Tahoma" pitchFamily="34" charset="0"/>
              </a:rPr>
              <a:t>Col </a:t>
            </a:r>
            <a:r>
              <a:rPr lang="en-GB" dirty="0" smtClean="0">
                <a:solidFill>
                  <a:schemeClr val="bg1">
                    <a:lumMod val="95000"/>
                    <a:lumOff val="5000"/>
                  </a:schemeClr>
                </a:solidFill>
                <a:latin typeface="Tahoma" pitchFamily="34" charset="0"/>
                <a:ea typeface="Tahoma" pitchFamily="34" charset="0"/>
                <a:cs typeface="Tahoma" pitchFamily="34" charset="0"/>
              </a:rPr>
              <a:t>2v8-15 – the forgiveness we needed</a:t>
            </a:r>
            <a:endParaRPr lang="en-GB" dirty="0">
              <a:solidFill>
                <a:schemeClr val="bg1">
                  <a:lumMod val="95000"/>
                  <a:lumOff val="5000"/>
                </a:schemeClr>
              </a:solidFill>
              <a:latin typeface="Tahoma" pitchFamily="34" charset="0"/>
              <a:ea typeface="Tahoma" pitchFamily="34" charset="0"/>
              <a:cs typeface="Tahoma" pitchFamily="34" charset="0"/>
            </a:endParaRPr>
          </a:p>
        </p:txBody>
      </p:sp>
      <p:sp>
        <p:nvSpPr>
          <p:cNvPr id="4" name="Rectangle 3"/>
          <p:cNvSpPr/>
          <p:nvPr/>
        </p:nvSpPr>
        <p:spPr>
          <a:xfrm>
            <a:off x="421208" y="836712"/>
            <a:ext cx="8471272" cy="5794920"/>
          </a:xfrm>
          <a:prstGeom prst="rect">
            <a:avLst/>
          </a:prstGeom>
        </p:spPr>
        <p:txBody>
          <a:bodyPr wrap="square">
            <a:spAutoFit/>
          </a:bodyPr>
          <a:lstStyle/>
          <a:p>
            <a:pPr>
              <a:lnSpc>
                <a:spcPct val="115000"/>
              </a:lnSpc>
              <a:spcAft>
                <a:spcPts val="1000"/>
              </a:spcAft>
            </a:pPr>
            <a:r>
              <a:rPr lang="en-GB" sz="3000" dirty="0" smtClean="0">
                <a:solidFill>
                  <a:srgbClr val="000000"/>
                </a:solidFill>
                <a:latin typeface="Verdana"/>
                <a:ea typeface="Calibri"/>
                <a:cs typeface="Times New Roman"/>
              </a:rPr>
              <a:t>Col 2v13-14</a:t>
            </a:r>
            <a:endParaRPr lang="en-GB" sz="3000" dirty="0" smtClean="0">
              <a:solidFill>
                <a:srgbClr val="000000"/>
              </a:solidFill>
              <a:latin typeface="Verdana"/>
              <a:ea typeface="Calibri"/>
              <a:cs typeface="Times New Roman"/>
            </a:endParaRPr>
          </a:p>
          <a:p>
            <a:pPr marL="457200" indent="-457200">
              <a:lnSpc>
                <a:spcPct val="115000"/>
              </a:lnSpc>
              <a:spcAft>
                <a:spcPts val="1000"/>
              </a:spcAft>
              <a:buFont typeface="Arial" panose="020B0604020202020204" pitchFamily="34" charset="0"/>
              <a:buChar char="•"/>
            </a:pPr>
            <a:r>
              <a:rPr lang="en-GB" sz="3200" b="1" baseline="30000" dirty="0" smtClean="0">
                <a:solidFill>
                  <a:schemeClr val="bg1"/>
                </a:solidFill>
              </a:rPr>
              <a:t>13b </a:t>
            </a:r>
            <a:r>
              <a:rPr lang="en-GB" sz="3200" i="1" dirty="0" smtClean="0">
                <a:solidFill>
                  <a:schemeClr val="bg1"/>
                </a:solidFill>
              </a:rPr>
              <a:t>God </a:t>
            </a:r>
            <a:r>
              <a:rPr lang="en-GB" sz="3200" i="1" dirty="0">
                <a:solidFill>
                  <a:schemeClr val="bg1"/>
                </a:solidFill>
              </a:rPr>
              <a:t>made you alive with Christ. </a:t>
            </a:r>
            <a:r>
              <a:rPr lang="en-GB" sz="3200" b="1" baseline="30000" dirty="0">
                <a:solidFill>
                  <a:schemeClr val="bg1"/>
                </a:solidFill>
              </a:rPr>
              <a:t>14 </a:t>
            </a:r>
            <a:r>
              <a:rPr lang="en-GB" sz="3200" i="1" dirty="0">
                <a:solidFill>
                  <a:schemeClr val="bg1"/>
                </a:solidFill>
              </a:rPr>
              <a:t>having cancelled the charge of our legal indebtedness, which stood against us and condemned us; </a:t>
            </a:r>
            <a:r>
              <a:rPr lang="en-GB" sz="3200" i="1" dirty="0" smtClean="0">
                <a:solidFill>
                  <a:schemeClr val="bg1"/>
                </a:solidFill>
              </a:rPr>
              <a:t>He </a:t>
            </a:r>
            <a:r>
              <a:rPr lang="en-GB" sz="3200" i="1" dirty="0">
                <a:solidFill>
                  <a:schemeClr val="bg1"/>
                </a:solidFill>
              </a:rPr>
              <a:t>has taken it away, nailing it to the cross</a:t>
            </a:r>
            <a:r>
              <a:rPr lang="en-GB" sz="3200" i="1" dirty="0" smtClean="0">
                <a:solidFill>
                  <a:schemeClr val="bg1"/>
                </a:solidFill>
              </a:rPr>
              <a:t>.</a:t>
            </a:r>
          </a:p>
          <a:p>
            <a:pPr marL="914400" lvl="1" indent="-457200">
              <a:lnSpc>
                <a:spcPct val="115000"/>
              </a:lnSpc>
              <a:spcAft>
                <a:spcPts val="1000"/>
              </a:spcAft>
              <a:buFont typeface="Arial" panose="020B0604020202020204" pitchFamily="34" charset="0"/>
              <a:buChar char="•"/>
            </a:pPr>
            <a:r>
              <a:rPr lang="en-GB" sz="3200" i="1" dirty="0" smtClean="0">
                <a:solidFill>
                  <a:schemeClr val="bg1"/>
                </a:solidFill>
              </a:rPr>
              <a:t>“with its regulations” – </a:t>
            </a:r>
            <a:r>
              <a:rPr lang="en-GB" sz="3200" dirty="0" smtClean="0">
                <a:solidFill>
                  <a:schemeClr val="bg1"/>
                </a:solidFill>
              </a:rPr>
              <a:t>must exceed the Pharisees</a:t>
            </a:r>
          </a:p>
          <a:p>
            <a:pPr marL="914400" lvl="1" indent="-457200">
              <a:lnSpc>
                <a:spcPct val="115000"/>
              </a:lnSpc>
              <a:spcAft>
                <a:spcPts val="1000"/>
              </a:spcAft>
              <a:buFont typeface="Arial" panose="020B0604020202020204" pitchFamily="34" charset="0"/>
              <a:buChar char="•"/>
            </a:pPr>
            <a:r>
              <a:rPr lang="en-GB" sz="3200" dirty="0" smtClean="0">
                <a:solidFill>
                  <a:schemeClr val="bg1"/>
                </a:solidFill>
              </a:rPr>
              <a:t>Wiped out</a:t>
            </a:r>
          </a:p>
          <a:p>
            <a:pPr marL="914400" lvl="1" indent="-457200">
              <a:lnSpc>
                <a:spcPct val="115000"/>
              </a:lnSpc>
              <a:spcAft>
                <a:spcPts val="1000"/>
              </a:spcAft>
              <a:buFont typeface="Arial" panose="020B0604020202020204" pitchFamily="34" charset="0"/>
              <a:buChar char="•"/>
            </a:pPr>
            <a:r>
              <a:rPr lang="en-GB" sz="3200" dirty="0" smtClean="0">
                <a:solidFill>
                  <a:schemeClr val="bg1"/>
                </a:solidFill>
              </a:rPr>
              <a:t>Nailed – debt (Micah 7v19, Isa 38v17)</a:t>
            </a:r>
          </a:p>
          <a:p>
            <a:pPr marL="914400" lvl="1" indent="-457200">
              <a:lnSpc>
                <a:spcPct val="115000"/>
              </a:lnSpc>
              <a:spcAft>
                <a:spcPts val="1000"/>
              </a:spcAft>
              <a:buFont typeface="Arial" panose="020B0604020202020204" pitchFamily="34" charset="0"/>
              <a:buChar char="•"/>
            </a:pPr>
            <a:r>
              <a:rPr lang="en-GB" sz="3200" dirty="0" smtClean="0">
                <a:solidFill>
                  <a:schemeClr val="bg1"/>
                </a:solidFill>
              </a:rPr>
              <a:t>Nailed - judgement </a:t>
            </a:r>
            <a:r>
              <a:rPr lang="en-GB" sz="3200" dirty="0">
                <a:solidFill>
                  <a:schemeClr val="bg1"/>
                </a:solidFill>
              </a:rPr>
              <a:t>	</a:t>
            </a:r>
            <a:endParaRPr lang="en-GB" sz="3200" dirty="0">
              <a:solidFill>
                <a:schemeClr val="bg1"/>
              </a:solidFill>
            </a:endParaRPr>
          </a:p>
        </p:txBody>
      </p:sp>
    </p:spTree>
    <p:extLst>
      <p:ext uri="{BB962C8B-B14F-4D97-AF65-F5344CB8AC3E}">
        <p14:creationId xmlns:p14="http://schemas.microsoft.com/office/powerpoint/2010/main" val="25659385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892480" cy="648072"/>
          </a:xfrm>
        </p:spPr>
        <p:txBody>
          <a:bodyPr/>
          <a:lstStyle/>
          <a:p>
            <a:r>
              <a:rPr lang="en-GB" dirty="0" smtClean="0">
                <a:solidFill>
                  <a:schemeClr val="bg1">
                    <a:lumMod val="95000"/>
                    <a:lumOff val="5000"/>
                  </a:schemeClr>
                </a:solidFill>
                <a:latin typeface="Tahoma" pitchFamily="34" charset="0"/>
                <a:ea typeface="Tahoma" pitchFamily="34" charset="0"/>
                <a:cs typeface="Tahoma" pitchFamily="34" charset="0"/>
              </a:rPr>
              <a:t>Col </a:t>
            </a:r>
            <a:r>
              <a:rPr lang="en-GB" dirty="0" smtClean="0">
                <a:solidFill>
                  <a:schemeClr val="bg1">
                    <a:lumMod val="95000"/>
                    <a:lumOff val="5000"/>
                  </a:schemeClr>
                </a:solidFill>
                <a:latin typeface="Tahoma" pitchFamily="34" charset="0"/>
                <a:ea typeface="Tahoma" pitchFamily="34" charset="0"/>
                <a:cs typeface="Tahoma" pitchFamily="34" charset="0"/>
              </a:rPr>
              <a:t>2v8-15 – the victory won</a:t>
            </a:r>
            <a:endParaRPr lang="en-GB" dirty="0">
              <a:solidFill>
                <a:schemeClr val="bg1">
                  <a:lumMod val="95000"/>
                  <a:lumOff val="5000"/>
                </a:schemeClr>
              </a:solidFill>
              <a:latin typeface="Tahoma" pitchFamily="34" charset="0"/>
              <a:ea typeface="Tahoma" pitchFamily="34" charset="0"/>
              <a:cs typeface="Tahoma" pitchFamily="34" charset="0"/>
            </a:endParaRPr>
          </a:p>
        </p:txBody>
      </p:sp>
      <p:sp>
        <p:nvSpPr>
          <p:cNvPr id="4" name="Rectangle 3"/>
          <p:cNvSpPr/>
          <p:nvPr/>
        </p:nvSpPr>
        <p:spPr>
          <a:xfrm>
            <a:off x="421208" y="836712"/>
            <a:ext cx="8471272" cy="4843890"/>
          </a:xfrm>
          <a:prstGeom prst="rect">
            <a:avLst/>
          </a:prstGeom>
        </p:spPr>
        <p:txBody>
          <a:bodyPr wrap="square">
            <a:spAutoFit/>
          </a:bodyPr>
          <a:lstStyle/>
          <a:p>
            <a:pPr>
              <a:lnSpc>
                <a:spcPct val="115000"/>
              </a:lnSpc>
              <a:spcAft>
                <a:spcPts val="1000"/>
              </a:spcAft>
            </a:pPr>
            <a:r>
              <a:rPr lang="en-GB" sz="3000" dirty="0" smtClean="0">
                <a:solidFill>
                  <a:srgbClr val="000000"/>
                </a:solidFill>
                <a:latin typeface="Verdana"/>
                <a:ea typeface="Calibri"/>
                <a:cs typeface="Times New Roman"/>
              </a:rPr>
              <a:t>Col 2v15</a:t>
            </a:r>
            <a:endParaRPr lang="en-GB" sz="3000" dirty="0" smtClean="0">
              <a:solidFill>
                <a:srgbClr val="000000"/>
              </a:solidFill>
              <a:latin typeface="Verdana"/>
              <a:ea typeface="Calibri"/>
              <a:cs typeface="Times New Roman"/>
            </a:endParaRPr>
          </a:p>
          <a:p>
            <a:pPr marL="457200" indent="-457200">
              <a:lnSpc>
                <a:spcPct val="115000"/>
              </a:lnSpc>
              <a:spcAft>
                <a:spcPts val="1000"/>
              </a:spcAft>
              <a:buFont typeface="Arial" panose="020B0604020202020204" pitchFamily="34" charset="0"/>
              <a:buChar char="•"/>
            </a:pPr>
            <a:r>
              <a:rPr lang="en-GB" sz="3200" b="1" baseline="30000" dirty="0" smtClean="0">
                <a:solidFill>
                  <a:schemeClr val="bg1"/>
                </a:solidFill>
              </a:rPr>
              <a:t>8 </a:t>
            </a:r>
            <a:r>
              <a:rPr lang="en-GB" sz="3200" i="1" dirty="0">
                <a:solidFill>
                  <a:schemeClr val="bg1"/>
                </a:solidFill>
              </a:rPr>
              <a:t>See </a:t>
            </a:r>
            <a:r>
              <a:rPr lang="en-GB" sz="3200" i="1" dirty="0">
                <a:solidFill>
                  <a:schemeClr val="bg1"/>
                </a:solidFill>
              </a:rPr>
              <a:t>to it that no one takes you </a:t>
            </a:r>
            <a:r>
              <a:rPr lang="en-GB" sz="3200" i="1" u="sng" dirty="0">
                <a:solidFill>
                  <a:schemeClr val="bg1"/>
                </a:solidFill>
              </a:rPr>
              <a:t>captive </a:t>
            </a:r>
            <a:r>
              <a:rPr lang="en-GB" sz="3200" i="1" dirty="0">
                <a:solidFill>
                  <a:schemeClr val="bg1"/>
                </a:solidFill>
              </a:rPr>
              <a:t>through hollow and deceptive philosophy, which depends on human tradition and the elemental spiritual forces of this world rather than on Christ.</a:t>
            </a:r>
          </a:p>
          <a:p>
            <a:pPr marL="457200" indent="-457200">
              <a:lnSpc>
                <a:spcPct val="115000"/>
              </a:lnSpc>
              <a:spcAft>
                <a:spcPts val="1000"/>
              </a:spcAft>
              <a:buFont typeface="Arial" panose="020B0604020202020204" pitchFamily="34" charset="0"/>
              <a:buChar char="•"/>
            </a:pPr>
            <a:r>
              <a:rPr lang="en-GB" sz="3200" b="1" baseline="30000" dirty="0" smtClean="0">
                <a:solidFill>
                  <a:schemeClr val="bg1"/>
                </a:solidFill>
              </a:rPr>
              <a:t>15</a:t>
            </a:r>
            <a:r>
              <a:rPr lang="en-GB" sz="3200" b="1" baseline="30000" dirty="0">
                <a:solidFill>
                  <a:schemeClr val="bg1"/>
                </a:solidFill>
              </a:rPr>
              <a:t> </a:t>
            </a:r>
            <a:r>
              <a:rPr lang="en-GB" sz="3200" i="1" dirty="0" smtClean="0">
                <a:solidFill>
                  <a:schemeClr val="bg1"/>
                </a:solidFill>
              </a:rPr>
              <a:t>And </a:t>
            </a:r>
            <a:r>
              <a:rPr lang="en-GB" sz="3200" i="1" dirty="0">
                <a:solidFill>
                  <a:schemeClr val="bg1"/>
                </a:solidFill>
              </a:rPr>
              <a:t>having disarmed the powers and authorities, He </a:t>
            </a:r>
            <a:r>
              <a:rPr lang="en-GB" sz="3200" i="1" u="sng" dirty="0">
                <a:solidFill>
                  <a:schemeClr val="bg1"/>
                </a:solidFill>
              </a:rPr>
              <a:t>made a public spectacle of them</a:t>
            </a:r>
            <a:r>
              <a:rPr lang="en-GB" sz="3200" i="1" dirty="0">
                <a:solidFill>
                  <a:schemeClr val="bg1"/>
                </a:solidFill>
              </a:rPr>
              <a:t>, triumphing over them by the cross. </a:t>
            </a:r>
            <a:r>
              <a:rPr lang="en-GB" sz="3200" dirty="0">
                <a:solidFill>
                  <a:schemeClr val="bg1"/>
                </a:solidFill>
              </a:rPr>
              <a:t>	</a:t>
            </a:r>
            <a:endParaRPr lang="en-GB" sz="3200" dirty="0">
              <a:solidFill>
                <a:schemeClr val="bg1"/>
              </a:solidFill>
            </a:endParaRPr>
          </a:p>
        </p:txBody>
      </p:sp>
    </p:spTree>
    <p:extLst>
      <p:ext uri="{BB962C8B-B14F-4D97-AF65-F5344CB8AC3E}">
        <p14:creationId xmlns:p14="http://schemas.microsoft.com/office/powerpoint/2010/main" val="40129523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892480" cy="648072"/>
          </a:xfrm>
        </p:spPr>
        <p:txBody>
          <a:bodyPr/>
          <a:lstStyle/>
          <a:p>
            <a:r>
              <a:rPr lang="en-GB" dirty="0" smtClean="0">
                <a:solidFill>
                  <a:schemeClr val="bg1">
                    <a:lumMod val="95000"/>
                    <a:lumOff val="5000"/>
                  </a:schemeClr>
                </a:solidFill>
                <a:latin typeface="Tahoma" pitchFamily="34" charset="0"/>
                <a:ea typeface="Tahoma" pitchFamily="34" charset="0"/>
                <a:cs typeface="Tahoma" pitchFamily="34" charset="0"/>
              </a:rPr>
              <a:t>Col </a:t>
            </a:r>
            <a:r>
              <a:rPr lang="en-GB" dirty="0" smtClean="0">
                <a:solidFill>
                  <a:schemeClr val="bg1">
                    <a:lumMod val="95000"/>
                    <a:lumOff val="5000"/>
                  </a:schemeClr>
                </a:solidFill>
                <a:latin typeface="Tahoma" pitchFamily="34" charset="0"/>
                <a:ea typeface="Tahoma" pitchFamily="34" charset="0"/>
                <a:cs typeface="Tahoma" pitchFamily="34" charset="0"/>
              </a:rPr>
              <a:t>2v8-15 – the victory won</a:t>
            </a:r>
            <a:endParaRPr lang="en-GB" dirty="0">
              <a:solidFill>
                <a:schemeClr val="bg1">
                  <a:lumMod val="95000"/>
                  <a:lumOff val="5000"/>
                </a:schemeClr>
              </a:solidFill>
              <a:latin typeface="Tahoma" pitchFamily="34" charset="0"/>
              <a:ea typeface="Tahoma" pitchFamily="34" charset="0"/>
              <a:cs typeface="Tahoma" pitchFamily="34" charset="0"/>
            </a:endParaRPr>
          </a:p>
        </p:txBody>
      </p:sp>
      <p:sp>
        <p:nvSpPr>
          <p:cNvPr id="4" name="Rectangle 3"/>
          <p:cNvSpPr/>
          <p:nvPr/>
        </p:nvSpPr>
        <p:spPr>
          <a:xfrm>
            <a:off x="421208" y="1052736"/>
            <a:ext cx="8471272" cy="5432256"/>
          </a:xfrm>
          <a:prstGeom prst="rect">
            <a:avLst/>
          </a:prstGeom>
        </p:spPr>
        <p:txBody>
          <a:bodyPr wrap="square">
            <a:spAutoFit/>
          </a:bodyPr>
          <a:lstStyle/>
          <a:p>
            <a:pPr marL="457200" indent="-457200">
              <a:lnSpc>
                <a:spcPct val="115000"/>
              </a:lnSpc>
              <a:spcAft>
                <a:spcPts val="1000"/>
              </a:spcAft>
              <a:buFont typeface="Arial" panose="020B0604020202020204" pitchFamily="34" charset="0"/>
              <a:buChar char="•"/>
            </a:pPr>
            <a:r>
              <a:rPr lang="en-GB" sz="2800" b="1" dirty="0" smtClean="0">
                <a:solidFill>
                  <a:srgbClr val="000000"/>
                </a:solidFill>
                <a:latin typeface="Verdana"/>
                <a:ea typeface="Calibri"/>
                <a:cs typeface="Times New Roman"/>
              </a:rPr>
              <a:t>How to be holy </a:t>
            </a:r>
            <a:r>
              <a:rPr lang="en-GB" sz="2800" dirty="0" smtClean="0">
                <a:solidFill>
                  <a:srgbClr val="000000"/>
                </a:solidFill>
                <a:latin typeface="Verdana"/>
                <a:ea typeface="Calibri"/>
                <a:cs typeface="Times New Roman"/>
              </a:rPr>
              <a:t>– Not circumcision done with hands but the without hands by Christ</a:t>
            </a:r>
          </a:p>
          <a:p>
            <a:pPr marL="457200" indent="-457200">
              <a:lnSpc>
                <a:spcPct val="115000"/>
              </a:lnSpc>
              <a:spcAft>
                <a:spcPts val="1000"/>
              </a:spcAft>
              <a:buFont typeface="Arial" panose="020B0604020202020204" pitchFamily="34" charset="0"/>
              <a:buChar char="•"/>
            </a:pPr>
            <a:r>
              <a:rPr lang="en-GB" sz="2800" b="1" dirty="0" smtClean="0">
                <a:solidFill>
                  <a:srgbClr val="000000"/>
                </a:solidFill>
                <a:latin typeface="Verdana"/>
                <a:ea typeface="Calibri"/>
                <a:cs typeface="Times New Roman"/>
              </a:rPr>
              <a:t>How to be alive </a:t>
            </a:r>
            <a:r>
              <a:rPr lang="en-GB" sz="2800" dirty="0" smtClean="0">
                <a:solidFill>
                  <a:srgbClr val="000000"/>
                </a:solidFill>
                <a:latin typeface="Verdana"/>
                <a:ea typeface="Calibri"/>
                <a:cs typeface="Times New Roman"/>
              </a:rPr>
              <a:t>– raised with Christ and in Him have all fullness</a:t>
            </a:r>
          </a:p>
          <a:p>
            <a:pPr marL="457200" indent="-457200">
              <a:lnSpc>
                <a:spcPct val="115000"/>
              </a:lnSpc>
              <a:spcAft>
                <a:spcPts val="1000"/>
              </a:spcAft>
              <a:buFont typeface="Arial" panose="020B0604020202020204" pitchFamily="34" charset="0"/>
              <a:buChar char="•"/>
            </a:pPr>
            <a:r>
              <a:rPr lang="en-GB" sz="2800" b="1" dirty="0">
                <a:solidFill>
                  <a:srgbClr val="000000"/>
                </a:solidFill>
                <a:latin typeface="Verdana"/>
                <a:ea typeface="Calibri"/>
                <a:cs typeface="Times New Roman"/>
              </a:rPr>
              <a:t>How to be acceptable </a:t>
            </a:r>
            <a:r>
              <a:rPr lang="en-GB" sz="2800" dirty="0">
                <a:solidFill>
                  <a:srgbClr val="000000"/>
                </a:solidFill>
                <a:latin typeface="Verdana"/>
                <a:ea typeface="Calibri"/>
                <a:cs typeface="Times New Roman"/>
              </a:rPr>
              <a:t>– </a:t>
            </a:r>
            <a:r>
              <a:rPr lang="en-GB" sz="2800" dirty="0" smtClean="0">
                <a:solidFill>
                  <a:srgbClr val="000000"/>
                </a:solidFill>
                <a:latin typeface="Verdana"/>
                <a:ea typeface="Calibri"/>
                <a:cs typeface="Times New Roman"/>
              </a:rPr>
              <a:t>not keeping regulations - Christ has </a:t>
            </a:r>
            <a:r>
              <a:rPr lang="en-GB" sz="2800" dirty="0">
                <a:solidFill>
                  <a:srgbClr val="000000"/>
                </a:solidFill>
                <a:latin typeface="Verdana"/>
                <a:ea typeface="Calibri"/>
                <a:cs typeface="Times New Roman"/>
              </a:rPr>
              <a:t>nailed the charge sheet to the cross</a:t>
            </a:r>
          </a:p>
          <a:p>
            <a:pPr marL="457200" indent="-457200">
              <a:lnSpc>
                <a:spcPct val="115000"/>
              </a:lnSpc>
              <a:spcAft>
                <a:spcPts val="1000"/>
              </a:spcAft>
              <a:buFont typeface="Arial" panose="020B0604020202020204" pitchFamily="34" charset="0"/>
              <a:buChar char="•"/>
            </a:pPr>
            <a:r>
              <a:rPr lang="en-GB" sz="2800" b="1" dirty="0" smtClean="0">
                <a:solidFill>
                  <a:srgbClr val="000000"/>
                </a:solidFill>
                <a:latin typeface="Verdana"/>
                <a:ea typeface="Calibri"/>
                <a:cs typeface="Times New Roman"/>
              </a:rPr>
              <a:t>How to triumph </a:t>
            </a:r>
            <a:r>
              <a:rPr lang="en-GB" sz="2800" dirty="0" smtClean="0">
                <a:solidFill>
                  <a:srgbClr val="000000"/>
                </a:solidFill>
                <a:latin typeface="Verdana"/>
                <a:ea typeface="Calibri"/>
                <a:cs typeface="Times New Roman"/>
              </a:rPr>
              <a:t>over spiritual forces – Christ has disarmed them and made a spectacle of them</a:t>
            </a:r>
          </a:p>
        </p:txBody>
      </p:sp>
    </p:spTree>
    <p:extLst>
      <p:ext uri="{BB962C8B-B14F-4D97-AF65-F5344CB8AC3E}">
        <p14:creationId xmlns:p14="http://schemas.microsoft.com/office/powerpoint/2010/main" val="24010549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30622"/>
            <a:ext cx="8640960"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Colossians </a:t>
            </a:r>
            <a:r>
              <a:rPr lang="en-GB" u="sng" dirty="0" smtClean="0">
                <a:solidFill>
                  <a:schemeClr val="bg1">
                    <a:lumMod val="95000"/>
                    <a:lumOff val="5000"/>
                  </a:schemeClr>
                </a:solidFill>
                <a:latin typeface="Tahoma" pitchFamily="34" charset="0"/>
                <a:ea typeface="Tahoma" pitchFamily="34" charset="0"/>
                <a:cs typeface="Tahoma" pitchFamily="34" charset="0"/>
              </a:rPr>
              <a:t>2v8-15 </a:t>
            </a:r>
            <a:r>
              <a:rPr lang="en-GB" u="sng" dirty="0" smtClean="0">
                <a:solidFill>
                  <a:schemeClr val="bg1">
                    <a:lumMod val="95000"/>
                    <a:lumOff val="5000"/>
                  </a:schemeClr>
                </a:solidFill>
                <a:latin typeface="Tahoma" pitchFamily="34" charset="0"/>
                <a:ea typeface="Tahoma" pitchFamily="34" charset="0"/>
                <a:cs typeface="Tahoma" pitchFamily="34" charset="0"/>
              </a:rPr>
              <a:t>– </a:t>
            </a:r>
            <a:r>
              <a:rPr lang="en-GB" u="sng" dirty="0" smtClean="0">
                <a:solidFill>
                  <a:schemeClr val="bg1">
                    <a:lumMod val="95000"/>
                    <a:lumOff val="5000"/>
                  </a:schemeClr>
                </a:solidFill>
                <a:latin typeface="Tahoma" pitchFamily="34" charset="0"/>
                <a:ea typeface="Tahoma" pitchFamily="34" charset="0"/>
                <a:cs typeface="Tahoma" pitchFamily="34" charset="0"/>
              </a:rPr>
              <a:t>The deception</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4" name="Rectangle 3"/>
          <p:cNvSpPr/>
          <p:nvPr/>
        </p:nvSpPr>
        <p:spPr>
          <a:xfrm>
            <a:off x="488082" y="1170032"/>
            <a:ext cx="8332390" cy="5355312"/>
          </a:xfrm>
          <a:prstGeom prst="rect">
            <a:avLst/>
          </a:prstGeom>
        </p:spPr>
        <p:txBody>
          <a:bodyPr wrap="square">
            <a:spAutoFit/>
          </a:bodyPr>
          <a:lstStyle/>
          <a:p>
            <a:r>
              <a:rPr lang="en-GB" sz="3800" b="1" baseline="30000" dirty="0" smtClean="0">
                <a:solidFill>
                  <a:schemeClr val="bg1"/>
                </a:solidFill>
              </a:rPr>
              <a:t>8 </a:t>
            </a:r>
            <a:r>
              <a:rPr lang="en-GB" sz="3800" dirty="0" smtClean="0">
                <a:solidFill>
                  <a:schemeClr val="bg1"/>
                </a:solidFill>
              </a:rPr>
              <a:t>See </a:t>
            </a:r>
            <a:r>
              <a:rPr lang="en-GB" sz="3800" dirty="0">
                <a:solidFill>
                  <a:schemeClr val="bg1"/>
                </a:solidFill>
              </a:rPr>
              <a:t>to it that no one takes you </a:t>
            </a:r>
            <a:r>
              <a:rPr lang="en-GB" sz="3800" b="1" u="sng" dirty="0">
                <a:solidFill>
                  <a:schemeClr val="bg1"/>
                </a:solidFill>
              </a:rPr>
              <a:t>captive</a:t>
            </a:r>
            <a:r>
              <a:rPr lang="en-GB" sz="3800" dirty="0">
                <a:solidFill>
                  <a:schemeClr val="bg1"/>
                </a:solidFill>
              </a:rPr>
              <a:t> through hollow and deceptive philosophy, which depends on human tradition and the elemental spiritual </a:t>
            </a:r>
            <a:r>
              <a:rPr lang="en-GB" sz="3800" dirty="0" smtClean="0">
                <a:solidFill>
                  <a:schemeClr val="bg1"/>
                </a:solidFill>
              </a:rPr>
              <a:t>forces</a:t>
            </a:r>
            <a:r>
              <a:rPr lang="en-GB" sz="3800" dirty="0">
                <a:solidFill>
                  <a:schemeClr val="bg1"/>
                </a:solidFill>
              </a:rPr>
              <a:t> of this world rather than on Christ.</a:t>
            </a:r>
          </a:p>
          <a:p>
            <a:r>
              <a:rPr lang="en-GB" sz="3800" b="1" baseline="30000" dirty="0">
                <a:solidFill>
                  <a:schemeClr val="bg1"/>
                </a:solidFill>
              </a:rPr>
              <a:t>9 </a:t>
            </a:r>
            <a:r>
              <a:rPr lang="en-GB" sz="3800" dirty="0">
                <a:solidFill>
                  <a:schemeClr val="bg1"/>
                </a:solidFill>
              </a:rPr>
              <a:t>For in Christ all the fullness of the Deity lives in bodily form, </a:t>
            </a:r>
            <a:r>
              <a:rPr lang="en-GB" sz="3800" b="1" baseline="30000" dirty="0">
                <a:solidFill>
                  <a:schemeClr val="bg1"/>
                </a:solidFill>
              </a:rPr>
              <a:t>10 </a:t>
            </a:r>
            <a:r>
              <a:rPr lang="en-GB" sz="3800" dirty="0">
                <a:solidFill>
                  <a:schemeClr val="bg1"/>
                </a:solidFill>
              </a:rPr>
              <a:t>and in Christ you have been brought to fullness. He is the head over every power and authority. </a:t>
            </a:r>
            <a:endParaRPr lang="en-GB" sz="3800" i="1" dirty="0" smtClean="0">
              <a:solidFill>
                <a:schemeClr val="bg1"/>
              </a:solidFill>
              <a:latin typeface="Verdana"/>
              <a:ea typeface="Calibri"/>
              <a:cs typeface="Times New Roman"/>
            </a:endParaRPr>
          </a:p>
        </p:txBody>
      </p:sp>
    </p:spTree>
    <p:extLst>
      <p:ext uri="{BB962C8B-B14F-4D97-AF65-F5344CB8AC3E}">
        <p14:creationId xmlns:p14="http://schemas.microsoft.com/office/powerpoint/2010/main" val="13506788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384"/>
            <a:ext cx="8640960"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Colossians </a:t>
            </a:r>
            <a:r>
              <a:rPr lang="en-GB" u="sng" dirty="0" smtClean="0">
                <a:solidFill>
                  <a:schemeClr val="bg1">
                    <a:lumMod val="95000"/>
                    <a:lumOff val="5000"/>
                  </a:schemeClr>
                </a:solidFill>
                <a:latin typeface="Tahoma" pitchFamily="34" charset="0"/>
                <a:ea typeface="Tahoma" pitchFamily="34" charset="0"/>
                <a:cs typeface="Tahoma" pitchFamily="34" charset="0"/>
              </a:rPr>
              <a:t>2v8-15 </a:t>
            </a:r>
            <a:r>
              <a:rPr lang="en-GB" u="sng" dirty="0" smtClean="0">
                <a:solidFill>
                  <a:schemeClr val="bg1">
                    <a:lumMod val="95000"/>
                    <a:lumOff val="5000"/>
                  </a:schemeClr>
                </a:solidFill>
                <a:latin typeface="Tahoma" pitchFamily="34" charset="0"/>
                <a:ea typeface="Tahoma" pitchFamily="34" charset="0"/>
                <a:cs typeface="Tahoma" pitchFamily="34" charset="0"/>
              </a:rPr>
              <a:t>– </a:t>
            </a:r>
            <a:r>
              <a:rPr lang="en-GB" u="sng" dirty="0" smtClean="0">
                <a:solidFill>
                  <a:schemeClr val="bg1">
                    <a:lumMod val="95000"/>
                    <a:lumOff val="5000"/>
                  </a:schemeClr>
                </a:solidFill>
                <a:latin typeface="Tahoma" pitchFamily="34" charset="0"/>
                <a:ea typeface="Tahoma" pitchFamily="34" charset="0"/>
                <a:cs typeface="Tahoma" pitchFamily="34" charset="0"/>
              </a:rPr>
              <a:t>The signs</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4" name="Rectangle 3"/>
          <p:cNvSpPr/>
          <p:nvPr/>
        </p:nvSpPr>
        <p:spPr>
          <a:xfrm>
            <a:off x="467544" y="1106735"/>
            <a:ext cx="8352928" cy="4770537"/>
          </a:xfrm>
          <a:prstGeom prst="rect">
            <a:avLst/>
          </a:prstGeom>
        </p:spPr>
        <p:txBody>
          <a:bodyPr wrap="square">
            <a:spAutoFit/>
          </a:bodyPr>
          <a:lstStyle/>
          <a:p>
            <a:r>
              <a:rPr lang="en-GB" sz="3800" b="1" baseline="30000" dirty="0" smtClean="0">
                <a:solidFill>
                  <a:schemeClr val="bg1"/>
                </a:solidFill>
              </a:rPr>
              <a:t>11</a:t>
            </a:r>
            <a:r>
              <a:rPr lang="en-GB" sz="3800" b="1" baseline="30000" dirty="0">
                <a:solidFill>
                  <a:schemeClr val="bg1"/>
                </a:solidFill>
              </a:rPr>
              <a:t> </a:t>
            </a:r>
            <a:r>
              <a:rPr lang="en-GB" sz="3800" dirty="0">
                <a:solidFill>
                  <a:schemeClr val="bg1"/>
                </a:solidFill>
              </a:rPr>
              <a:t>In </a:t>
            </a:r>
            <a:r>
              <a:rPr lang="en-GB" sz="3800" dirty="0" smtClean="0">
                <a:solidFill>
                  <a:schemeClr val="bg1"/>
                </a:solidFill>
              </a:rPr>
              <a:t>Him </a:t>
            </a:r>
            <a:r>
              <a:rPr lang="en-GB" sz="3800" dirty="0">
                <a:solidFill>
                  <a:schemeClr val="bg1"/>
                </a:solidFill>
              </a:rPr>
              <a:t>you were also circumcised with a circumcision not performed by human hands. Your whole self ruled by the </a:t>
            </a:r>
            <a:r>
              <a:rPr lang="en-GB" sz="3800" dirty="0" smtClean="0">
                <a:solidFill>
                  <a:schemeClr val="bg1"/>
                </a:solidFill>
              </a:rPr>
              <a:t>flesh</a:t>
            </a:r>
            <a:r>
              <a:rPr lang="en-GB" sz="3800" dirty="0">
                <a:solidFill>
                  <a:schemeClr val="bg1"/>
                </a:solidFill>
              </a:rPr>
              <a:t> was put off when you were circumcised </a:t>
            </a:r>
            <a:r>
              <a:rPr lang="en-GB" sz="3800" dirty="0" smtClean="0">
                <a:solidFill>
                  <a:schemeClr val="bg1"/>
                </a:solidFill>
              </a:rPr>
              <a:t>by</a:t>
            </a:r>
            <a:r>
              <a:rPr lang="en-GB" sz="3800" baseline="30000" dirty="0">
                <a:solidFill>
                  <a:schemeClr val="bg1"/>
                </a:solidFill>
              </a:rPr>
              <a:t> </a:t>
            </a:r>
            <a:r>
              <a:rPr lang="en-GB" sz="3800" dirty="0" smtClean="0">
                <a:solidFill>
                  <a:schemeClr val="bg1"/>
                </a:solidFill>
              </a:rPr>
              <a:t>Christ</a:t>
            </a:r>
            <a:r>
              <a:rPr lang="en-GB" sz="3800" dirty="0">
                <a:solidFill>
                  <a:schemeClr val="bg1"/>
                </a:solidFill>
              </a:rPr>
              <a:t>, </a:t>
            </a:r>
            <a:endParaRPr lang="en-GB" sz="3800" dirty="0" smtClean="0">
              <a:solidFill>
                <a:schemeClr val="bg1"/>
              </a:solidFill>
            </a:endParaRPr>
          </a:p>
          <a:p>
            <a:r>
              <a:rPr lang="en-GB" sz="3800" b="1" baseline="30000" dirty="0" smtClean="0">
                <a:solidFill>
                  <a:schemeClr val="bg1"/>
                </a:solidFill>
              </a:rPr>
              <a:t>12</a:t>
            </a:r>
            <a:r>
              <a:rPr lang="en-GB" sz="3800" b="1" baseline="30000" dirty="0">
                <a:solidFill>
                  <a:schemeClr val="bg1"/>
                </a:solidFill>
              </a:rPr>
              <a:t> </a:t>
            </a:r>
            <a:r>
              <a:rPr lang="en-GB" sz="3800" dirty="0">
                <a:solidFill>
                  <a:schemeClr val="bg1"/>
                </a:solidFill>
              </a:rPr>
              <a:t>having been buried with </a:t>
            </a:r>
            <a:r>
              <a:rPr lang="en-GB" sz="3800" dirty="0" smtClean="0">
                <a:solidFill>
                  <a:schemeClr val="bg1"/>
                </a:solidFill>
              </a:rPr>
              <a:t>Him </a:t>
            </a:r>
            <a:r>
              <a:rPr lang="en-GB" sz="3800" dirty="0">
                <a:solidFill>
                  <a:schemeClr val="bg1"/>
                </a:solidFill>
              </a:rPr>
              <a:t>in baptism, in which you were also raised with </a:t>
            </a:r>
            <a:r>
              <a:rPr lang="en-GB" sz="3800" dirty="0" smtClean="0">
                <a:solidFill>
                  <a:schemeClr val="bg1"/>
                </a:solidFill>
              </a:rPr>
              <a:t>Him </a:t>
            </a:r>
            <a:r>
              <a:rPr lang="en-GB" sz="3800" dirty="0">
                <a:solidFill>
                  <a:schemeClr val="bg1"/>
                </a:solidFill>
              </a:rPr>
              <a:t>through your faith in the working of God, who raised </a:t>
            </a:r>
            <a:r>
              <a:rPr lang="en-GB" sz="3800" dirty="0" smtClean="0">
                <a:solidFill>
                  <a:schemeClr val="bg1"/>
                </a:solidFill>
              </a:rPr>
              <a:t>Him </a:t>
            </a:r>
            <a:r>
              <a:rPr lang="en-GB" sz="3800" dirty="0">
                <a:solidFill>
                  <a:schemeClr val="bg1"/>
                </a:solidFill>
              </a:rPr>
              <a:t>from the dead</a:t>
            </a:r>
            <a:r>
              <a:rPr lang="en-GB" sz="3800" dirty="0" smtClean="0">
                <a:solidFill>
                  <a:schemeClr val="bg1"/>
                </a:solidFill>
              </a:rPr>
              <a:t>.</a:t>
            </a:r>
            <a:endParaRPr lang="en-GB" sz="3800" dirty="0">
              <a:solidFill>
                <a:schemeClr val="bg1"/>
              </a:solidFill>
            </a:endParaRPr>
          </a:p>
        </p:txBody>
      </p:sp>
    </p:spTree>
    <p:extLst>
      <p:ext uri="{BB962C8B-B14F-4D97-AF65-F5344CB8AC3E}">
        <p14:creationId xmlns:p14="http://schemas.microsoft.com/office/powerpoint/2010/main" val="34596419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384"/>
            <a:ext cx="8640960" cy="778098"/>
          </a:xfrm>
        </p:spPr>
        <p:txBody>
          <a:bodyPr/>
          <a:lstStyle/>
          <a:p>
            <a:r>
              <a:rPr lang="en-GB" u="sng" dirty="0" smtClean="0">
                <a:solidFill>
                  <a:schemeClr val="bg1">
                    <a:lumMod val="95000"/>
                    <a:lumOff val="5000"/>
                  </a:schemeClr>
                </a:solidFill>
                <a:latin typeface="Tahoma" pitchFamily="34" charset="0"/>
                <a:ea typeface="Tahoma" pitchFamily="34" charset="0"/>
                <a:cs typeface="Tahoma" pitchFamily="34" charset="0"/>
              </a:rPr>
              <a:t>Colossians </a:t>
            </a:r>
            <a:r>
              <a:rPr lang="en-GB" u="sng" dirty="0" smtClean="0">
                <a:solidFill>
                  <a:schemeClr val="bg1">
                    <a:lumMod val="95000"/>
                    <a:lumOff val="5000"/>
                  </a:schemeClr>
                </a:solidFill>
                <a:latin typeface="Tahoma" pitchFamily="34" charset="0"/>
                <a:ea typeface="Tahoma" pitchFamily="34" charset="0"/>
                <a:cs typeface="Tahoma" pitchFamily="34" charset="0"/>
              </a:rPr>
              <a:t>2v8-15 </a:t>
            </a:r>
            <a:r>
              <a:rPr lang="en-GB" u="sng" dirty="0" smtClean="0">
                <a:solidFill>
                  <a:schemeClr val="bg1">
                    <a:lumMod val="95000"/>
                    <a:lumOff val="5000"/>
                  </a:schemeClr>
                </a:solidFill>
                <a:latin typeface="Tahoma" pitchFamily="34" charset="0"/>
                <a:ea typeface="Tahoma" pitchFamily="34" charset="0"/>
                <a:cs typeface="Tahoma" pitchFamily="34" charset="0"/>
              </a:rPr>
              <a:t>– </a:t>
            </a:r>
            <a:r>
              <a:rPr lang="en-GB" u="sng" dirty="0" smtClean="0">
                <a:solidFill>
                  <a:schemeClr val="bg1">
                    <a:lumMod val="95000"/>
                    <a:lumOff val="5000"/>
                  </a:schemeClr>
                </a:solidFill>
                <a:latin typeface="Tahoma" pitchFamily="34" charset="0"/>
                <a:ea typeface="Tahoma" pitchFamily="34" charset="0"/>
                <a:cs typeface="Tahoma" pitchFamily="34" charset="0"/>
              </a:rPr>
              <a:t>The Victory</a:t>
            </a:r>
            <a:endParaRPr lang="en-GB" u="sng" dirty="0">
              <a:solidFill>
                <a:schemeClr val="bg1">
                  <a:lumMod val="95000"/>
                  <a:lumOff val="5000"/>
                </a:schemeClr>
              </a:solidFill>
              <a:latin typeface="Tahoma" pitchFamily="34" charset="0"/>
              <a:ea typeface="Tahoma" pitchFamily="34" charset="0"/>
              <a:cs typeface="Tahoma" pitchFamily="34" charset="0"/>
            </a:endParaRPr>
          </a:p>
        </p:txBody>
      </p:sp>
      <p:sp>
        <p:nvSpPr>
          <p:cNvPr id="4" name="Rectangle 3"/>
          <p:cNvSpPr/>
          <p:nvPr/>
        </p:nvSpPr>
        <p:spPr>
          <a:xfrm>
            <a:off x="416074" y="836712"/>
            <a:ext cx="8404398" cy="5940088"/>
          </a:xfrm>
          <a:prstGeom prst="rect">
            <a:avLst/>
          </a:prstGeom>
        </p:spPr>
        <p:txBody>
          <a:bodyPr wrap="square">
            <a:spAutoFit/>
          </a:bodyPr>
          <a:lstStyle/>
          <a:p>
            <a:r>
              <a:rPr lang="en-GB" sz="3800" b="1" baseline="30000" dirty="0" smtClean="0">
                <a:solidFill>
                  <a:schemeClr val="bg1"/>
                </a:solidFill>
              </a:rPr>
              <a:t>13</a:t>
            </a:r>
            <a:r>
              <a:rPr lang="en-GB" sz="3800" b="1" baseline="30000" dirty="0">
                <a:solidFill>
                  <a:schemeClr val="bg1"/>
                </a:solidFill>
              </a:rPr>
              <a:t> </a:t>
            </a:r>
            <a:r>
              <a:rPr lang="en-GB" sz="3800" dirty="0">
                <a:solidFill>
                  <a:schemeClr val="bg1"/>
                </a:solidFill>
              </a:rPr>
              <a:t>When you were dead in your sins and in the uncircumcision of your flesh, God made </a:t>
            </a:r>
            <a:r>
              <a:rPr lang="en-GB" sz="3800" dirty="0" smtClean="0">
                <a:solidFill>
                  <a:schemeClr val="bg1"/>
                </a:solidFill>
              </a:rPr>
              <a:t>you</a:t>
            </a:r>
            <a:r>
              <a:rPr lang="en-GB" sz="3800" dirty="0">
                <a:solidFill>
                  <a:schemeClr val="bg1"/>
                </a:solidFill>
              </a:rPr>
              <a:t> alive with Christ. He forgave us all our sins, </a:t>
            </a:r>
            <a:r>
              <a:rPr lang="en-GB" sz="3800" b="1" baseline="30000" dirty="0">
                <a:solidFill>
                  <a:schemeClr val="bg1"/>
                </a:solidFill>
              </a:rPr>
              <a:t>14 </a:t>
            </a:r>
            <a:r>
              <a:rPr lang="en-GB" sz="3800" dirty="0">
                <a:solidFill>
                  <a:schemeClr val="bg1"/>
                </a:solidFill>
              </a:rPr>
              <a:t>having cancelled the charge of our legal indebtedness, which stood against us and condemned us; </a:t>
            </a:r>
            <a:r>
              <a:rPr lang="en-GB" sz="3800" dirty="0" smtClean="0">
                <a:solidFill>
                  <a:schemeClr val="bg1"/>
                </a:solidFill>
              </a:rPr>
              <a:t>He </a:t>
            </a:r>
            <a:r>
              <a:rPr lang="en-GB" sz="3800" dirty="0">
                <a:solidFill>
                  <a:schemeClr val="bg1"/>
                </a:solidFill>
              </a:rPr>
              <a:t>has taken it away, nailing it to the cross. </a:t>
            </a:r>
            <a:r>
              <a:rPr lang="en-GB" sz="3800" b="1" baseline="30000" dirty="0">
                <a:solidFill>
                  <a:schemeClr val="bg1"/>
                </a:solidFill>
              </a:rPr>
              <a:t>15 </a:t>
            </a:r>
            <a:r>
              <a:rPr lang="en-GB" sz="3800" dirty="0">
                <a:solidFill>
                  <a:schemeClr val="bg1"/>
                </a:solidFill>
              </a:rPr>
              <a:t>And having disarmed the powers and authorities, </a:t>
            </a:r>
            <a:r>
              <a:rPr lang="en-GB" sz="3800" dirty="0" smtClean="0">
                <a:solidFill>
                  <a:schemeClr val="bg1"/>
                </a:solidFill>
              </a:rPr>
              <a:t>He </a:t>
            </a:r>
            <a:r>
              <a:rPr lang="en-GB" sz="3800" dirty="0">
                <a:solidFill>
                  <a:schemeClr val="bg1"/>
                </a:solidFill>
              </a:rPr>
              <a:t>made a public spectacle of them, triumphing over them by the cross</a:t>
            </a:r>
            <a:r>
              <a:rPr lang="en-GB" sz="3800" dirty="0" smtClean="0">
                <a:solidFill>
                  <a:schemeClr val="bg1"/>
                </a:solidFill>
              </a:rPr>
              <a:t>.</a:t>
            </a:r>
            <a:endParaRPr lang="en-GB" sz="3800" i="1" dirty="0" smtClean="0">
              <a:solidFill>
                <a:schemeClr val="bg1"/>
              </a:solidFill>
              <a:latin typeface="Verdana"/>
              <a:ea typeface="Calibri"/>
              <a:cs typeface="Times New Roman"/>
            </a:endParaRPr>
          </a:p>
        </p:txBody>
      </p:sp>
    </p:spTree>
    <p:extLst>
      <p:ext uri="{BB962C8B-B14F-4D97-AF65-F5344CB8AC3E}">
        <p14:creationId xmlns:p14="http://schemas.microsoft.com/office/powerpoint/2010/main" val="34596419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892480" cy="648072"/>
          </a:xfrm>
        </p:spPr>
        <p:txBody>
          <a:bodyPr/>
          <a:lstStyle/>
          <a:p>
            <a:r>
              <a:rPr lang="en-GB" dirty="0" smtClean="0">
                <a:solidFill>
                  <a:schemeClr val="bg1">
                    <a:lumMod val="95000"/>
                    <a:lumOff val="5000"/>
                  </a:schemeClr>
                </a:solidFill>
                <a:latin typeface="Tahoma" pitchFamily="34" charset="0"/>
                <a:ea typeface="Tahoma" pitchFamily="34" charset="0"/>
                <a:cs typeface="Tahoma" pitchFamily="34" charset="0"/>
              </a:rPr>
              <a:t>Col </a:t>
            </a:r>
            <a:r>
              <a:rPr lang="en-GB" dirty="0" smtClean="0">
                <a:solidFill>
                  <a:schemeClr val="bg1">
                    <a:lumMod val="95000"/>
                    <a:lumOff val="5000"/>
                  </a:schemeClr>
                </a:solidFill>
                <a:latin typeface="Tahoma" pitchFamily="34" charset="0"/>
                <a:ea typeface="Tahoma" pitchFamily="34" charset="0"/>
                <a:cs typeface="Tahoma" pitchFamily="34" charset="0"/>
              </a:rPr>
              <a:t>2v8-15 – the fullness they taught</a:t>
            </a:r>
            <a:endParaRPr lang="en-GB" dirty="0">
              <a:solidFill>
                <a:schemeClr val="bg1">
                  <a:lumMod val="95000"/>
                  <a:lumOff val="5000"/>
                </a:schemeClr>
              </a:solidFill>
              <a:latin typeface="Tahoma" pitchFamily="34" charset="0"/>
              <a:ea typeface="Tahoma" pitchFamily="34" charset="0"/>
              <a:cs typeface="Tahoma" pitchFamily="34" charset="0"/>
            </a:endParaRPr>
          </a:p>
        </p:txBody>
      </p:sp>
      <p:sp>
        <p:nvSpPr>
          <p:cNvPr id="4" name="Rectangle 3"/>
          <p:cNvSpPr/>
          <p:nvPr/>
        </p:nvSpPr>
        <p:spPr>
          <a:xfrm>
            <a:off x="421208" y="836712"/>
            <a:ext cx="8280920" cy="3109569"/>
          </a:xfrm>
          <a:prstGeom prst="rect">
            <a:avLst/>
          </a:prstGeom>
        </p:spPr>
        <p:txBody>
          <a:bodyPr wrap="square">
            <a:spAutoFit/>
          </a:bodyPr>
          <a:lstStyle/>
          <a:p>
            <a:pPr marL="457200" indent="-457200">
              <a:lnSpc>
                <a:spcPct val="115000"/>
              </a:lnSpc>
              <a:spcAft>
                <a:spcPts val="1000"/>
              </a:spcAft>
              <a:buFont typeface="Arial" panose="020B0604020202020204" pitchFamily="34" charset="0"/>
              <a:buChar char="•"/>
            </a:pPr>
            <a:r>
              <a:rPr lang="en-GB" sz="2800" dirty="0" smtClean="0">
                <a:solidFill>
                  <a:srgbClr val="000000"/>
                </a:solidFill>
                <a:latin typeface="Verdana"/>
                <a:ea typeface="Calibri"/>
                <a:cs typeface="Times New Roman"/>
              </a:rPr>
              <a:t>Ours in Christ </a:t>
            </a:r>
          </a:p>
          <a:p>
            <a:pPr marL="914400" lvl="1" indent="-457200">
              <a:lnSpc>
                <a:spcPct val="115000"/>
              </a:lnSpc>
              <a:spcAft>
                <a:spcPts val="1000"/>
              </a:spcAft>
              <a:buFont typeface="Arial" panose="020B0604020202020204" pitchFamily="34" charset="0"/>
              <a:buChar char="•"/>
            </a:pPr>
            <a:r>
              <a:rPr lang="en-GB" sz="3200" i="1" dirty="0" smtClean="0">
                <a:solidFill>
                  <a:schemeClr val="bg1"/>
                </a:solidFill>
              </a:rPr>
              <a:t>Col 2 v9  For </a:t>
            </a:r>
            <a:r>
              <a:rPr lang="en-GB" sz="3200" i="1" dirty="0">
                <a:solidFill>
                  <a:schemeClr val="bg1"/>
                </a:solidFill>
              </a:rPr>
              <a:t>in Christ all the fullness of the Deity lives in bodily form, </a:t>
            </a:r>
            <a:r>
              <a:rPr lang="en-GB" sz="3200" b="1" i="1" baseline="30000" dirty="0">
                <a:solidFill>
                  <a:schemeClr val="bg1"/>
                </a:solidFill>
              </a:rPr>
              <a:t>10 </a:t>
            </a:r>
            <a:r>
              <a:rPr lang="en-GB" sz="3200" i="1" dirty="0">
                <a:solidFill>
                  <a:schemeClr val="bg1"/>
                </a:solidFill>
              </a:rPr>
              <a:t>and in Christ you have been brought to fullness. </a:t>
            </a:r>
            <a:endParaRPr lang="en-GB" sz="3200" i="1" dirty="0" smtClean="0">
              <a:solidFill>
                <a:schemeClr val="bg1"/>
              </a:solidFill>
            </a:endParaRPr>
          </a:p>
          <a:p>
            <a:pPr marL="1371600" lvl="2" indent="-457200">
              <a:lnSpc>
                <a:spcPct val="115000"/>
              </a:lnSpc>
              <a:spcAft>
                <a:spcPts val="1000"/>
              </a:spcAft>
              <a:buFont typeface="Arial" panose="020B0604020202020204" pitchFamily="34" charset="0"/>
              <a:buChar char="•"/>
            </a:pPr>
            <a:r>
              <a:rPr lang="en-GB" sz="3200" dirty="0" smtClean="0">
                <a:solidFill>
                  <a:schemeClr val="bg1"/>
                </a:solidFill>
              </a:rPr>
              <a:t>Look nowhere else – accept no substitutes</a:t>
            </a:r>
          </a:p>
        </p:txBody>
      </p:sp>
    </p:spTree>
    <p:extLst>
      <p:ext uri="{BB962C8B-B14F-4D97-AF65-F5344CB8AC3E}">
        <p14:creationId xmlns:p14="http://schemas.microsoft.com/office/powerpoint/2010/main" val="30071798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892480" cy="720080"/>
          </a:xfrm>
        </p:spPr>
        <p:txBody>
          <a:bodyPr/>
          <a:lstStyle/>
          <a:p>
            <a:r>
              <a:rPr lang="en-GB" dirty="0" smtClean="0">
                <a:solidFill>
                  <a:schemeClr val="bg1">
                    <a:lumMod val="95000"/>
                    <a:lumOff val="5000"/>
                  </a:schemeClr>
                </a:solidFill>
                <a:latin typeface="Tahoma" pitchFamily="34" charset="0"/>
                <a:ea typeface="Tahoma" pitchFamily="34" charset="0"/>
                <a:cs typeface="Tahoma" pitchFamily="34" charset="0"/>
              </a:rPr>
              <a:t>Col </a:t>
            </a:r>
            <a:r>
              <a:rPr lang="en-GB" dirty="0" smtClean="0">
                <a:solidFill>
                  <a:schemeClr val="bg1">
                    <a:lumMod val="95000"/>
                    <a:lumOff val="5000"/>
                  </a:schemeClr>
                </a:solidFill>
                <a:latin typeface="Tahoma" pitchFamily="34" charset="0"/>
                <a:ea typeface="Tahoma" pitchFamily="34" charset="0"/>
                <a:cs typeface="Tahoma" pitchFamily="34" charset="0"/>
              </a:rPr>
              <a:t>2v 8-15 – the Circumcision we needed</a:t>
            </a:r>
            <a:endParaRPr lang="en-GB" dirty="0">
              <a:solidFill>
                <a:schemeClr val="bg1">
                  <a:lumMod val="95000"/>
                  <a:lumOff val="5000"/>
                </a:schemeClr>
              </a:solidFill>
              <a:latin typeface="Tahoma" pitchFamily="34" charset="0"/>
              <a:ea typeface="Tahoma" pitchFamily="34" charset="0"/>
              <a:cs typeface="Tahoma" pitchFamily="34" charset="0"/>
            </a:endParaRPr>
          </a:p>
        </p:txBody>
      </p:sp>
      <p:sp>
        <p:nvSpPr>
          <p:cNvPr id="4" name="Rectangle 3"/>
          <p:cNvSpPr/>
          <p:nvPr/>
        </p:nvSpPr>
        <p:spPr>
          <a:xfrm>
            <a:off x="407491" y="1167534"/>
            <a:ext cx="8280920" cy="3180358"/>
          </a:xfrm>
          <a:prstGeom prst="rect">
            <a:avLst/>
          </a:prstGeom>
        </p:spPr>
        <p:txBody>
          <a:bodyPr wrap="square">
            <a:spAutoFit/>
          </a:bodyPr>
          <a:lstStyle/>
          <a:p>
            <a:pPr>
              <a:lnSpc>
                <a:spcPct val="115000"/>
              </a:lnSpc>
              <a:spcAft>
                <a:spcPts val="1000"/>
              </a:spcAft>
            </a:pPr>
            <a:r>
              <a:rPr lang="en-GB" sz="3200" dirty="0" smtClean="0">
                <a:solidFill>
                  <a:srgbClr val="000000"/>
                </a:solidFill>
                <a:latin typeface="Verdana"/>
                <a:ea typeface="Calibri"/>
                <a:cs typeface="Times New Roman"/>
              </a:rPr>
              <a:t>Col 2v10,11 &amp; 13</a:t>
            </a:r>
            <a:endParaRPr lang="en-GB" sz="3200" dirty="0" smtClean="0">
              <a:solidFill>
                <a:srgbClr val="000000"/>
              </a:solidFill>
              <a:latin typeface="Verdana"/>
              <a:ea typeface="Calibri"/>
              <a:cs typeface="Times New Roman"/>
            </a:endParaRPr>
          </a:p>
          <a:p>
            <a:pPr>
              <a:lnSpc>
                <a:spcPct val="115000"/>
              </a:lnSpc>
              <a:spcAft>
                <a:spcPts val="1000"/>
              </a:spcAft>
            </a:pPr>
            <a:r>
              <a:rPr lang="en-GB" sz="3200" dirty="0" smtClean="0">
                <a:solidFill>
                  <a:srgbClr val="000000"/>
                </a:solidFill>
                <a:latin typeface="Verdana"/>
                <a:ea typeface="Calibri"/>
                <a:cs typeface="Times New Roman"/>
              </a:rPr>
              <a:t>For purity – </a:t>
            </a:r>
            <a:r>
              <a:rPr lang="en-GB" sz="3200" dirty="0" err="1" smtClean="0">
                <a:solidFill>
                  <a:srgbClr val="000000"/>
                </a:solidFill>
                <a:latin typeface="Verdana"/>
                <a:ea typeface="Calibri"/>
                <a:cs typeface="Times New Roman"/>
              </a:rPr>
              <a:t>Deut</a:t>
            </a:r>
            <a:r>
              <a:rPr lang="en-GB" sz="3200" dirty="0" smtClean="0">
                <a:solidFill>
                  <a:srgbClr val="000000"/>
                </a:solidFill>
                <a:latin typeface="Verdana"/>
                <a:ea typeface="Calibri"/>
                <a:cs typeface="Times New Roman"/>
              </a:rPr>
              <a:t> 1</a:t>
            </a:r>
            <a:r>
              <a:rPr lang="en-GB" sz="3200" dirty="0" smtClean="0">
                <a:solidFill>
                  <a:srgbClr val="000000"/>
                </a:solidFill>
                <a:latin typeface="Verdana"/>
                <a:ea typeface="Calibri"/>
                <a:cs typeface="Times New Roman"/>
              </a:rPr>
              <a:t>0v16</a:t>
            </a:r>
          </a:p>
          <a:p>
            <a:pPr marL="457200" indent="-457200">
              <a:lnSpc>
                <a:spcPct val="115000"/>
              </a:lnSpc>
              <a:spcAft>
                <a:spcPts val="1000"/>
              </a:spcAft>
              <a:buFont typeface="Arial" panose="020B0604020202020204" pitchFamily="34" charset="0"/>
              <a:buChar char="•"/>
            </a:pPr>
            <a:r>
              <a:rPr lang="en-GB" sz="3200" i="1" dirty="0" smtClean="0">
                <a:solidFill>
                  <a:srgbClr val="000000"/>
                </a:solidFill>
                <a:latin typeface="Verdana"/>
                <a:ea typeface="Calibri"/>
                <a:cs typeface="Times New Roman"/>
              </a:rPr>
              <a:t>“Circumcise </a:t>
            </a:r>
            <a:r>
              <a:rPr lang="en-GB" sz="3200" i="1" dirty="0">
                <a:solidFill>
                  <a:srgbClr val="000000"/>
                </a:solidFill>
                <a:latin typeface="Verdana"/>
                <a:ea typeface="Calibri"/>
                <a:cs typeface="Times New Roman"/>
              </a:rPr>
              <a:t>your hearts, therefore, and do not be stiff-necked any </a:t>
            </a:r>
            <a:r>
              <a:rPr lang="en-GB" sz="3200" i="1" dirty="0" smtClean="0">
                <a:solidFill>
                  <a:srgbClr val="000000"/>
                </a:solidFill>
                <a:latin typeface="Verdana"/>
                <a:ea typeface="Calibri"/>
                <a:cs typeface="Times New Roman"/>
              </a:rPr>
              <a:t>longer”</a:t>
            </a:r>
          </a:p>
        </p:txBody>
      </p:sp>
    </p:spTree>
    <p:extLst>
      <p:ext uri="{BB962C8B-B14F-4D97-AF65-F5344CB8AC3E}">
        <p14:creationId xmlns:p14="http://schemas.microsoft.com/office/powerpoint/2010/main" val="36767756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892480" cy="720080"/>
          </a:xfrm>
        </p:spPr>
        <p:txBody>
          <a:bodyPr/>
          <a:lstStyle/>
          <a:p>
            <a:r>
              <a:rPr lang="en-GB" dirty="0" smtClean="0">
                <a:solidFill>
                  <a:schemeClr val="bg1">
                    <a:lumMod val="95000"/>
                    <a:lumOff val="5000"/>
                  </a:schemeClr>
                </a:solidFill>
                <a:latin typeface="Tahoma" pitchFamily="34" charset="0"/>
                <a:ea typeface="Tahoma" pitchFamily="34" charset="0"/>
                <a:cs typeface="Tahoma" pitchFamily="34" charset="0"/>
              </a:rPr>
              <a:t>Col </a:t>
            </a:r>
            <a:r>
              <a:rPr lang="en-GB" dirty="0" smtClean="0">
                <a:solidFill>
                  <a:schemeClr val="bg1">
                    <a:lumMod val="95000"/>
                    <a:lumOff val="5000"/>
                  </a:schemeClr>
                </a:solidFill>
                <a:latin typeface="Tahoma" pitchFamily="34" charset="0"/>
                <a:ea typeface="Tahoma" pitchFamily="34" charset="0"/>
                <a:cs typeface="Tahoma" pitchFamily="34" charset="0"/>
              </a:rPr>
              <a:t>2v 8-15 – the Circumcision we needed</a:t>
            </a:r>
            <a:endParaRPr lang="en-GB" dirty="0">
              <a:solidFill>
                <a:schemeClr val="bg1">
                  <a:lumMod val="95000"/>
                  <a:lumOff val="5000"/>
                </a:schemeClr>
              </a:solidFill>
              <a:latin typeface="Tahoma" pitchFamily="34" charset="0"/>
              <a:ea typeface="Tahoma" pitchFamily="34" charset="0"/>
              <a:cs typeface="Tahoma" pitchFamily="34" charset="0"/>
            </a:endParaRPr>
          </a:p>
        </p:txBody>
      </p:sp>
      <p:sp>
        <p:nvSpPr>
          <p:cNvPr id="4" name="Rectangle 3"/>
          <p:cNvSpPr/>
          <p:nvPr/>
        </p:nvSpPr>
        <p:spPr>
          <a:xfrm>
            <a:off x="407491" y="1167534"/>
            <a:ext cx="8280920" cy="5007525"/>
          </a:xfrm>
          <a:prstGeom prst="rect">
            <a:avLst/>
          </a:prstGeom>
        </p:spPr>
        <p:txBody>
          <a:bodyPr wrap="square">
            <a:spAutoFit/>
          </a:bodyPr>
          <a:lstStyle/>
          <a:p>
            <a:pPr>
              <a:lnSpc>
                <a:spcPct val="115000"/>
              </a:lnSpc>
              <a:spcAft>
                <a:spcPts val="1000"/>
              </a:spcAft>
            </a:pPr>
            <a:r>
              <a:rPr lang="en-GB" sz="3200" dirty="0" smtClean="0">
                <a:solidFill>
                  <a:srgbClr val="000000"/>
                </a:solidFill>
                <a:latin typeface="Verdana"/>
                <a:ea typeface="Calibri"/>
                <a:cs typeface="Times New Roman"/>
              </a:rPr>
              <a:t>Col 2v10,11 &amp; 13</a:t>
            </a:r>
            <a:endParaRPr lang="en-GB" sz="3200" dirty="0" smtClean="0">
              <a:solidFill>
                <a:srgbClr val="000000"/>
              </a:solidFill>
              <a:latin typeface="Verdana"/>
              <a:ea typeface="Calibri"/>
              <a:cs typeface="Times New Roman"/>
            </a:endParaRPr>
          </a:p>
          <a:p>
            <a:pPr>
              <a:lnSpc>
                <a:spcPct val="115000"/>
              </a:lnSpc>
              <a:spcAft>
                <a:spcPts val="1000"/>
              </a:spcAft>
            </a:pPr>
            <a:r>
              <a:rPr lang="en-GB" sz="3200" dirty="0" smtClean="0">
                <a:solidFill>
                  <a:srgbClr val="000000"/>
                </a:solidFill>
                <a:latin typeface="Verdana"/>
                <a:ea typeface="Calibri"/>
                <a:cs typeface="Times New Roman"/>
              </a:rPr>
              <a:t>For purity – </a:t>
            </a:r>
            <a:r>
              <a:rPr lang="en-GB" sz="3200" dirty="0" err="1" smtClean="0">
                <a:solidFill>
                  <a:srgbClr val="000000"/>
                </a:solidFill>
                <a:latin typeface="Verdana"/>
                <a:ea typeface="Calibri"/>
                <a:cs typeface="Times New Roman"/>
              </a:rPr>
              <a:t>Deut</a:t>
            </a:r>
            <a:r>
              <a:rPr lang="en-GB" sz="3200" dirty="0" smtClean="0">
                <a:solidFill>
                  <a:srgbClr val="000000"/>
                </a:solidFill>
                <a:latin typeface="Verdana"/>
                <a:ea typeface="Calibri"/>
                <a:cs typeface="Times New Roman"/>
              </a:rPr>
              <a:t> 1</a:t>
            </a:r>
            <a:r>
              <a:rPr lang="en-GB" sz="3200" dirty="0" smtClean="0">
                <a:solidFill>
                  <a:srgbClr val="000000"/>
                </a:solidFill>
                <a:latin typeface="Verdana"/>
                <a:ea typeface="Calibri"/>
                <a:cs typeface="Times New Roman"/>
              </a:rPr>
              <a:t>0v16</a:t>
            </a:r>
          </a:p>
          <a:p>
            <a:pPr>
              <a:lnSpc>
                <a:spcPct val="115000"/>
              </a:lnSpc>
              <a:spcAft>
                <a:spcPts val="1000"/>
              </a:spcAft>
            </a:pPr>
            <a:r>
              <a:rPr lang="en-GB" sz="3200" dirty="0" smtClean="0">
                <a:solidFill>
                  <a:srgbClr val="000000"/>
                </a:solidFill>
                <a:latin typeface="Verdana"/>
                <a:ea typeface="Calibri"/>
                <a:cs typeface="Times New Roman"/>
              </a:rPr>
              <a:t>Fulfilling promise </a:t>
            </a:r>
            <a:r>
              <a:rPr lang="en-GB" sz="3200" dirty="0">
                <a:solidFill>
                  <a:srgbClr val="000000"/>
                </a:solidFill>
                <a:latin typeface="Verdana"/>
                <a:ea typeface="Calibri"/>
                <a:cs typeface="Times New Roman"/>
              </a:rPr>
              <a:t>– </a:t>
            </a:r>
            <a:r>
              <a:rPr lang="en-GB" sz="3200" dirty="0" err="1">
                <a:solidFill>
                  <a:srgbClr val="000000"/>
                </a:solidFill>
                <a:latin typeface="Verdana"/>
                <a:ea typeface="Calibri"/>
                <a:cs typeface="Times New Roman"/>
              </a:rPr>
              <a:t>Deut</a:t>
            </a:r>
            <a:r>
              <a:rPr lang="en-GB" sz="3200" dirty="0">
                <a:solidFill>
                  <a:srgbClr val="000000"/>
                </a:solidFill>
                <a:latin typeface="Verdana"/>
                <a:ea typeface="Calibri"/>
                <a:cs typeface="Times New Roman"/>
              </a:rPr>
              <a:t> </a:t>
            </a:r>
            <a:r>
              <a:rPr lang="en-GB" sz="3200" dirty="0" smtClean="0">
                <a:solidFill>
                  <a:srgbClr val="000000"/>
                </a:solidFill>
                <a:latin typeface="Verdana"/>
                <a:ea typeface="Calibri"/>
                <a:cs typeface="Times New Roman"/>
              </a:rPr>
              <a:t>30v6</a:t>
            </a:r>
          </a:p>
          <a:p>
            <a:pPr marL="457200" indent="-457200">
              <a:lnSpc>
                <a:spcPct val="115000"/>
              </a:lnSpc>
              <a:spcAft>
                <a:spcPts val="1000"/>
              </a:spcAft>
              <a:buFont typeface="Arial" panose="020B0604020202020204" pitchFamily="34" charset="0"/>
              <a:buChar char="•"/>
            </a:pPr>
            <a:r>
              <a:rPr lang="en-GB" sz="3200" i="1" dirty="0" smtClean="0">
                <a:solidFill>
                  <a:srgbClr val="000000"/>
                </a:solidFill>
                <a:latin typeface="Verdana"/>
                <a:ea typeface="Calibri"/>
                <a:cs typeface="Times New Roman"/>
              </a:rPr>
              <a:t>“The</a:t>
            </a:r>
            <a:r>
              <a:rPr lang="en-GB" sz="3200" i="1" dirty="0">
                <a:solidFill>
                  <a:srgbClr val="000000"/>
                </a:solidFill>
                <a:latin typeface="Verdana"/>
                <a:ea typeface="Calibri"/>
                <a:cs typeface="Times New Roman"/>
              </a:rPr>
              <a:t> Lord your God will circumcise your hearts and the hearts of your descendants, so that you may love him with all your heart and with all your soul, and live.</a:t>
            </a:r>
            <a:endParaRPr lang="en-GB" sz="3200" i="1" dirty="0">
              <a:solidFill>
                <a:srgbClr val="000000"/>
              </a:solidFill>
              <a:latin typeface="Verdana"/>
              <a:ea typeface="Calibri"/>
              <a:cs typeface="Times New Roman"/>
            </a:endParaRPr>
          </a:p>
        </p:txBody>
      </p:sp>
    </p:spTree>
    <p:extLst>
      <p:ext uri="{BB962C8B-B14F-4D97-AF65-F5344CB8AC3E}">
        <p14:creationId xmlns:p14="http://schemas.microsoft.com/office/powerpoint/2010/main" val="38106312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892480" cy="648072"/>
          </a:xfrm>
        </p:spPr>
        <p:txBody>
          <a:bodyPr/>
          <a:lstStyle/>
          <a:p>
            <a:r>
              <a:rPr lang="en-GB" dirty="0" smtClean="0">
                <a:solidFill>
                  <a:schemeClr val="bg1">
                    <a:lumMod val="95000"/>
                    <a:lumOff val="5000"/>
                  </a:schemeClr>
                </a:solidFill>
                <a:latin typeface="Tahoma" pitchFamily="34" charset="0"/>
                <a:ea typeface="Tahoma" pitchFamily="34" charset="0"/>
                <a:cs typeface="Tahoma" pitchFamily="34" charset="0"/>
              </a:rPr>
              <a:t>Col </a:t>
            </a:r>
            <a:r>
              <a:rPr lang="en-GB" dirty="0" smtClean="0">
                <a:solidFill>
                  <a:schemeClr val="bg1">
                    <a:lumMod val="95000"/>
                    <a:lumOff val="5000"/>
                  </a:schemeClr>
                </a:solidFill>
                <a:latin typeface="Tahoma" pitchFamily="34" charset="0"/>
                <a:ea typeface="Tahoma" pitchFamily="34" charset="0"/>
                <a:cs typeface="Tahoma" pitchFamily="34" charset="0"/>
              </a:rPr>
              <a:t>2v 8-15 – the Circumcision we needed</a:t>
            </a:r>
            <a:endParaRPr lang="en-GB" dirty="0">
              <a:solidFill>
                <a:schemeClr val="bg1">
                  <a:lumMod val="95000"/>
                  <a:lumOff val="5000"/>
                </a:schemeClr>
              </a:solidFill>
              <a:latin typeface="Tahoma" pitchFamily="34" charset="0"/>
              <a:ea typeface="Tahoma" pitchFamily="34" charset="0"/>
              <a:cs typeface="Tahoma" pitchFamily="34" charset="0"/>
            </a:endParaRPr>
          </a:p>
        </p:txBody>
      </p:sp>
      <p:sp>
        <p:nvSpPr>
          <p:cNvPr id="4" name="Rectangle 3"/>
          <p:cNvSpPr/>
          <p:nvPr/>
        </p:nvSpPr>
        <p:spPr>
          <a:xfrm>
            <a:off x="421208" y="836712"/>
            <a:ext cx="8280920" cy="6339171"/>
          </a:xfrm>
          <a:prstGeom prst="rect">
            <a:avLst/>
          </a:prstGeom>
        </p:spPr>
        <p:txBody>
          <a:bodyPr wrap="square">
            <a:spAutoFit/>
          </a:bodyPr>
          <a:lstStyle/>
          <a:p>
            <a:pPr>
              <a:lnSpc>
                <a:spcPct val="115000"/>
              </a:lnSpc>
              <a:spcAft>
                <a:spcPts val="1000"/>
              </a:spcAft>
            </a:pPr>
            <a:r>
              <a:rPr lang="en-GB" sz="3200" dirty="0" smtClean="0">
                <a:solidFill>
                  <a:srgbClr val="000000"/>
                </a:solidFill>
                <a:latin typeface="Verdana"/>
                <a:ea typeface="Calibri"/>
                <a:cs typeface="Times New Roman"/>
              </a:rPr>
              <a:t>Col 2v10,11 &amp; 13</a:t>
            </a:r>
            <a:endParaRPr lang="en-GB" sz="3200" dirty="0" smtClean="0">
              <a:solidFill>
                <a:srgbClr val="000000"/>
              </a:solidFill>
              <a:latin typeface="Verdana"/>
              <a:ea typeface="Calibri"/>
              <a:cs typeface="Times New Roman"/>
            </a:endParaRPr>
          </a:p>
          <a:p>
            <a:pPr>
              <a:lnSpc>
                <a:spcPct val="115000"/>
              </a:lnSpc>
              <a:spcAft>
                <a:spcPts val="1000"/>
              </a:spcAft>
            </a:pPr>
            <a:r>
              <a:rPr lang="en-GB" sz="2600" dirty="0" smtClean="0">
                <a:solidFill>
                  <a:srgbClr val="000000"/>
                </a:solidFill>
                <a:latin typeface="Verdana"/>
                <a:ea typeface="Calibri"/>
                <a:cs typeface="Times New Roman"/>
              </a:rPr>
              <a:t>For purity – </a:t>
            </a:r>
            <a:r>
              <a:rPr lang="en-GB" sz="2600" dirty="0" err="1" smtClean="0">
                <a:solidFill>
                  <a:srgbClr val="000000"/>
                </a:solidFill>
                <a:latin typeface="Verdana"/>
                <a:ea typeface="Calibri"/>
                <a:cs typeface="Times New Roman"/>
              </a:rPr>
              <a:t>Deut</a:t>
            </a:r>
            <a:r>
              <a:rPr lang="en-GB" sz="2600" dirty="0" smtClean="0">
                <a:solidFill>
                  <a:srgbClr val="000000"/>
                </a:solidFill>
                <a:latin typeface="Verdana"/>
                <a:ea typeface="Calibri"/>
                <a:cs typeface="Times New Roman"/>
              </a:rPr>
              <a:t> 10v16</a:t>
            </a:r>
          </a:p>
          <a:p>
            <a:pPr>
              <a:lnSpc>
                <a:spcPct val="115000"/>
              </a:lnSpc>
              <a:spcAft>
                <a:spcPts val="1000"/>
              </a:spcAft>
            </a:pPr>
            <a:r>
              <a:rPr lang="en-GB" sz="2600" dirty="0" smtClean="0">
                <a:solidFill>
                  <a:srgbClr val="000000"/>
                </a:solidFill>
                <a:latin typeface="Verdana"/>
                <a:ea typeface="Calibri"/>
                <a:cs typeface="Times New Roman"/>
              </a:rPr>
              <a:t>Fulfilling promise – </a:t>
            </a:r>
            <a:r>
              <a:rPr lang="en-GB" sz="2600" dirty="0" err="1" smtClean="0">
                <a:solidFill>
                  <a:srgbClr val="000000"/>
                </a:solidFill>
                <a:latin typeface="Verdana"/>
                <a:ea typeface="Calibri"/>
                <a:cs typeface="Times New Roman"/>
              </a:rPr>
              <a:t>Deut</a:t>
            </a:r>
            <a:r>
              <a:rPr lang="en-GB" sz="2600" dirty="0" smtClean="0">
                <a:solidFill>
                  <a:srgbClr val="000000"/>
                </a:solidFill>
                <a:latin typeface="Verdana"/>
                <a:ea typeface="Calibri"/>
                <a:cs typeface="Times New Roman"/>
              </a:rPr>
              <a:t> 30v6</a:t>
            </a:r>
            <a:endParaRPr lang="en-GB" sz="2600" dirty="0" smtClean="0">
              <a:solidFill>
                <a:srgbClr val="000000"/>
              </a:solidFill>
              <a:latin typeface="Verdana"/>
              <a:ea typeface="Calibri"/>
              <a:cs typeface="Times New Roman"/>
            </a:endParaRPr>
          </a:p>
          <a:p>
            <a:pPr>
              <a:lnSpc>
                <a:spcPct val="115000"/>
              </a:lnSpc>
              <a:spcAft>
                <a:spcPts val="1000"/>
              </a:spcAft>
            </a:pPr>
            <a:r>
              <a:rPr lang="en-GB" sz="3000" b="1" dirty="0" smtClean="0">
                <a:solidFill>
                  <a:srgbClr val="000000"/>
                </a:solidFill>
                <a:latin typeface="Verdana"/>
                <a:ea typeface="Calibri"/>
                <a:cs typeface="Times New Roman"/>
              </a:rPr>
              <a:t>For inclusion </a:t>
            </a:r>
            <a:r>
              <a:rPr lang="en-GB" sz="3000" i="1" dirty="0" smtClean="0">
                <a:solidFill>
                  <a:srgbClr val="000000"/>
                </a:solidFill>
                <a:latin typeface="Verdana"/>
                <a:ea typeface="Calibri"/>
                <a:cs typeface="Times New Roman"/>
              </a:rPr>
              <a:t>– </a:t>
            </a:r>
            <a:r>
              <a:rPr lang="en-GB" sz="3000" dirty="0" smtClean="0">
                <a:solidFill>
                  <a:srgbClr val="000000"/>
                </a:solidFill>
                <a:latin typeface="Verdana"/>
                <a:ea typeface="Calibri"/>
                <a:cs typeface="Times New Roman"/>
              </a:rPr>
              <a:t>Ezekiel 44v6 </a:t>
            </a:r>
          </a:p>
          <a:p>
            <a:pPr marL="457200" indent="-457200">
              <a:lnSpc>
                <a:spcPct val="115000"/>
              </a:lnSpc>
              <a:spcAft>
                <a:spcPts val="1000"/>
              </a:spcAft>
              <a:buFont typeface="Arial" panose="020B0604020202020204" pitchFamily="34" charset="0"/>
              <a:buChar char="•"/>
            </a:pPr>
            <a:r>
              <a:rPr lang="en-GB" sz="3000" i="1" dirty="0" smtClean="0">
                <a:solidFill>
                  <a:srgbClr val="000000"/>
                </a:solidFill>
                <a:latin typeface="Verdana"/>
                <a:ea typeface="Calibri"/>
                <a:cs typeface="Times New Roman"/>
              </a:rPr>
              <a:t>“In addition to all your other detestable practices, you brought foreigners uncircumcised in heart and flesh into my sanctuary, desecrating my temple while you offered me food, fat and blood, and you broke my covenant.” </a:t>
            </a:r>
            <a:r>
              <a:rPr lang="en-GB" sz="3000" i="1" dirty="0" smtClean="0">
                <a:solidFill>
                  <a:srgbClr val="000000"/>
                </a:solidFill>
                <a:latin typeface="Verdana"/>
                <a:ea typeface="Calibri"/>
                <a:cs typeface="Times New Roman"/>
              </a:rPr>
              <a:t>	</a:t>
            </a:r>
            <a:endParaRPr lang="en-GB" sz="3000" i="1" dirty="0">
              <a:solidFill>
                <a:srgbClr val="000000"/>
              </a:solidFill>
              <a:latin typeface="Verdana"/>
              <a:ea typeface="Calibri"/>
              <a:cs typeface="Times New Roman"/>
            </a:endParaRPr>
          </a:p>
        </p:txBody>
      </p:sp>
    </p:spTree>
    <p:extLst>
      <p:ext uri="{BB962C8B-B14F-4D97-AF65-F5344CB8AC3E}">
        <p14:creationId xmlns:p14="http://schemas.microsoft.com/office/powerpoint/2010/main" val="39451587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892480" cy="648072"/>
          </a:xfrm>
        </p:spPr>
        <p:txBody>
          <a:bodyPr/>
          <a:lstStyle/>
          <a:p>
            <a:r>
              <a:rPr lang="en-GB" dirty="0" smtClean="0">
                <a:solidFill>
                  <a:schemeClr val="bg1">
                    <a:lumMod val="95000"/>
                    <a:lumOff val="5000"/>
                  </a:schemeClr>
                </a:solidFill>
                <a:latin typeface="Tahoma" pitchFamily="34" charset="0"/>
                <a:ea typeface="Tahoma" pitchFamily="34" charset="0"/>
                <a:cs typeface="Tahoma" pitchFamily="34" charset="0"/>
              </a:rPr>
              <a:t>Col </a:t>
            </a:r>
            <a:r>
              <a:rPr lang="en-GB" dirty="0" smtClean="0">
                <a:solidFill>
                  <a:schemeClr val="bg1">
                    <a:lumMod val="95000"/>
                    <a:lumOff val="5000"/>
                  </a:schemeClr>
                </a:solidFill>
                <a:latin typeface="Tahoma" pitchFamily="34" charset="0"/>
                <a:ea typeface="Tahoma" pitchFamily="34" charset="0"/>
                <a:cs typeface="Tahoma" pitchFamily="34" charset="0"/>
              </a:rPr>
              <a:t>2v8-15 – </a:t>
            </a:r>
            <a:r>
              <a:rPr lang="en-GB" dirty="0" smtClean="0">
                <a:solidFill>
                  <a:schemeClr val="bg1">
                    <a:lumMod val="95000"/>
                    <a:lumOff val="5000"/>
                  </a:schemeClr>
                </a:solidFill>
                <a:latin typeface="Tahoma" pitchFamily="34" charset="0"/>
                <a:ea typeface="Tahoma" pitchFamily="34" charset="0"/>
                <a:cs typeface="Tahoma" pitchFamily="34" charset="0"/>
              </a:rPr>
              <a:t>being </a:t>
            </a:r>
            <a:r>
              <a:rPr lang="en-GB" dirty="0" smtClean="0">
                <a:solidFill>
                  <a:schemeClr val="bg1">
                    <a:lumMod val="95000"/>
                    <a:lumOff val="5000"/>
                  </a:schemeClr>
                </a:solidFill>
                <a:latin typeface="Tahoma" pitchFamily="34" charset="0"/>
                <a:ea typeface="Tahoma" pitchFamily="34" charset="0"/>
                <a:cs typeface="Tahoma" pitchFamily="34" charset="0"/>
              </a:rPr>
              <a:t>dead and made alive</a:t>
            </a:r>
            <a:endParaRPr lang="en-GB" dirty="0">
              <a:solidFill>
                <a:schemeClr val="bg1">
                  <a:lumMod val="95000"/>
                  <a:lumOff val="5000"/>
                </a:schemeClr>
              </a:solidFill>
              <a:latin typeface="Tahoma" pitchFamily="34" charset="0"/>
              <a:ea typeface="Tahoma" pitchFamily="34" charset="0"/>
              <a:cs typeface="Tahoma" pitchFamily="34" charset="0"/>
            </a:endParaRPr>
          </a:p>
        </p:txBody>
      </p:sp>
      <p:sp>
        <p:nvSpPr>
          <p:cNvPr id="4" name="Rectangle 3"/>
          <p:cNvSpPr/>
          <p:nvPr/>
        </p:nvSpPr>
        <p:spPr>
          <a:xfrm>
            <a:off x="421208" y="836712"/>
            <a:ext cx="8280920" cy="5737468"/>
          </a:xfrm>
          <a:prstGeom prst="rect">
            <a:avLst/>
          </a:prstGeom>
        </p:spPr>
        <p:txBody>
          <a:bodyPr wrap="square">
            <a:spAutoFit/>
          </a:bodyPr>
          <a:lstStyle/>
          <a:p>
            <a:pPr>
              <a:lnSpc>
                <a:spcPct val="115000"/>
              </a:lnSpc>
              <a:spcAft>
                <a:spcPts val="1000"/>
              </a:spcAft>
            </a:pPr>
            <a:r>
              <a:rPr lang="en-GB" sz="3000" dirty="0" smtClean="0">
                <a:solidFill>
                  <a:srgbClr val="000000"/>
                </a:solidFill>
                <a:latin typeface="Verdana"/>
                <a:ea typeface="Calibri"/>
                <a:cs typeface="Times New Roman"/>
              </a:rPr>
              <a:t>Col 2v12 &amp; 13</a:t>
            </a:r>
            <a:endParaRPr lang="en-GB" sz="3000" dirty="0" smtClean="0">
              <a:solidFill>
                <a:srgbClr val="000000"/>
              </a:solidFill>
              <a:latin typeface="Verdana"/>
              <a:ea typeface="Calibri"/>
              <a:cs typeface="Times New Roman"/>
            </a:endParaRPr>
          </a:p>
          <a:p>
            <a:pPr marL="457200" indent="-457200">
              <a:lnSpc>
                <a:spcPct val="115000"/>
              </a:lnSpc>
              <a:spcAft>
                <a:spcPts val="1000"/>
              </a:spcAft>
              <a:buFont typeface="Arial" panose="020B0604020202020204" pitchFamily="34" charset="0"/>
              <a:buChar char="•"/>
            </a:pPr>
            <a:r>
              <a:rPr lang="en-GB" sz="3000" dirty="0" smtClean="0">
                <a:solidFill>
                  <a:srgbClr val="000000"/>
                </a:solidFill>
                <a:latin typeface="Verdana"/>
                <a:ea typeface="Calibri"/>
                <a:cs typeface="Times New Roman"/>
              </a:rPr>
              <a:t>Baptism and Circumcision </a:t>
            </a:r>
            <a:r>
              <a:rPr lang="en-GB" sz="3000" i="1" dirty="0" smtClean="0">
                <a:solidFill>
                  <a:srgbClr val="000000"/>
                </a:solidFill>
                <a:latin typeface="Verdana"/>
                <a:ea typeface="Calibri"/>
                <a:cs typeface="Times New Roman"/>
              </a:rPr>
              <a:t>– </a:t>
            </a:r>
            <a:r>
              <a:rPr lang="en-GB" sz="3000" dirty="0" smtClean="0">
                <a:solidFill>
                  <a:srgbClr val="000000"/>
                </a:solidFill>
                <a:latin typeface="Verdana"/>
                <a:ea typeface="Calibri"/>
                <a:cs typeface="Times New Roman"/>
              </a:rPr>
              <a:t>signs </a:t>
            </a:r>
          </a:p>
          <a:p>
            <a:pPr marL="457200" indent="-457200">
              <a:lnSpc>
                <a:spcPct val="115000"/>
              </a:lnSpc>
              <a:spcAft>
                <a:spcPts val="1000"/>
              </a:spcAft>
              <a:buFont typeface="Arial" panose="020B0604020202020204" pitchFamily="34" charset="0"/>
              <a:buChar char="•"/>
            </a:pPr>
            <a:r>
              <a:rPr lang="en-GB" sz="3000" dirty="0" smtClean="0">
                <a:solidFill>
                  <a:srgbClr val="000000"/>
                </a:solidFill>
                <a:latin typeface="Verdana"/>
                <a:ea typeface="Calibri"/>
                <a:cs typeface="Times New Roman"/>
              </a:rPr>
              <a:t>Jesus Christ has achieved the glorious reality </a:t>
            </a:r>
          </a:p>
          <a:p>
            <a:pPr marL="914400" lvl="1" indent="-457200">
              <a:lnSpc>
                <a:spcPct val="115000"/>
              </a:lnSpc>
              <a:spcAft>
                <a:spcPts val="1000"/>
              </a:spcAft>
              <a:buFont typeface="Arial" panose="020B0604020202020204" pitchFamily="34" charset="0"/>
              <a:buChar char="•"/>
            </a:pPr>
            <a:r>
              <a:rPr lang="en-GB" sz="2800" b="1" baseline="30000" dirty="0" smtClean="0">
                <a:solidFill>
                  <a:schemeClr val="bg1"/>
                </a:solidFill>
              </a:rPr>
              <a:t>12</a:t>
            </a:r>
            <a:r>
              <a:rPr lang="en-GB" sz="3200" b="1" baseline="30000" dirty="0">
                <a:solidFill>
                  <a:schemeClr val="bg1"/>
                </a:solidFill>
              </a:rPr>
              <a:t> </a:t>
            </a:r>
            <a:r>
              <a:rPr lang="en-GB" sz="2800" i="1" dirty="0">
                <a:solidFill>
                  <a:schemeClr val="bg1"/>
                </a:solidFill>
              </a:rPr>
              <a:t>having been buried with Him in baptism, in which you were also raised with Him through your faith in the working of God, who raised Him from the dead.</a:t>
            </a:r>
          </a:p>
          <a:p>
            <a:pPr marL="914400" lvl="1" indent="-457200">
              <a:lnSpc>
                <a:spcPct val="115000"/>
              </a:lnSpc>
              <a:spcAft>
                <a:spcPts val="1000"/>
              </a:spcAft>
              <a:buFont typeface="Arial" panose="020B0604020202020204" pitchFamily="34" charset="0"/>
              <a:buChar char="•"/>
            </a:pPr>
            <a:r>
              <a:rPr lang="en-GB" sz="2800" b="1" baseline="30000" dirty="0" smtClean="0">
                <a:solidFill>
                  <a:schemeClr val="bg1"/>
                </a:solidFill>
              </a:rPr>
              <a:t>13 </a:t>
            </a:r>
            <a:r>
              <a:rPr lang="en-GB" sz="2800" i="1" dirty="0" smtClean="0">
                <a:solidFill>
                  <a:schemeClr val="bg1"/>
                </a:solidFill>
              </a:rPr>
              <a:t>When </a:t>
            </a:r>
            <a:r>
              <a:rPr lang="en-GB" sz="2800" i="1" dirty="0">
                <a:solidFill>
                  <a:schemeClr val="bg1"/>
                </a:solidFill>
              </a:rPr>
              <a:t>you were dead in your sins and in the uncircumcision of your flesh, God made you alive with Christ. </a:t>
            </a:r>
            <a:r>
              <a:rPr lang="en-GB" sz="3000" i="1" dirty="0" smtClean="0">
                <a:solidFill>
                  <a:srgbClr val="000000"/>
                </a:solidFill>
                <a:latin typeface="Verdana"/>
                <a:ea typeface="Calibri"/>
                <a:cs typeface="Times New Roman"/>
              </a:rPr>
              <a:t>	</a:t>
            </a:r>
            <a:endParaRPr lang="en-GB" sz="3000" i="1" dirty="0">
              <a:solidFill>
                <a:srgbClr val="000000"/>
              </a:solidFill>
              <a:latin typeface="Verdana"/>
              <a:ea typeface="Calibri"/>
              <a:cs typeface="Times New Roman"/>
            </a:endParaRPr>
          </a:p>
        </p:txBody>
      </p:sp>
    </p:spTree>
    <p:extLst>
      <p:ext uri="{BB962C8B-B14F-4D97-AF65-F5344CB8AC3E}">
        <p14:creationId xmlns:p14="http://schemas.microsoft.com/office/powerpoint/2010/main" val="5560148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41075</TotalTime>
  <Words>382</Words>
  <Application>Microsoft Office PowerPoint</Application>
  <PresentationFormat>On-screen Show (4:3)</PresentationFormat>
  <Paragraphs>70</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Horizon</vt:lpstr>
      <vt:lpstr>Be on the winning side</vt:lpstr>
      <vt:lpstr>Colossians 2v8-15 – The deception</vt:lpstr>
      <vt:lpstr>Colossians 2v8-15 – The signs</vt:lpstr>
      <vt:lpstr>Colossians 2v8-15 – The Victory</vt:lpstr>
      <vt:lpstr>Col 2v8-15 – the fullness they taught</vt:lpstr>
      <vt:lpstr>Col 2v 8-15 – the Circumcision we needed</vt:lpstr>
      <vt:lpstr>Col 2v 8-15 – the Circumcision we needed</vt:lpstr>
      <vt:lpstr>Col 2v 8-15 – the Circumcision we needed</vt:lpstr>
      <vt:lpstr>Col 2v8-15 – being dead and made alive</vt:lpstr>
      <vt:lpstr>Col 2v8-15 – the forgiveness we needed</vt:lpstr>
      <vt:lpstr>Col 2v8-15 – the victory won</vt:lpstr>
      <vt:lpstr>Col 2v8-15 – the victory won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Christ's victory</dc:title>
  <dc:creator>User</dc:creator>
  <cp:lastModifiedBy>User</cp:lastModifiedBy>
  <cp:revision>409</cp:revision>
  <cp:lastPrinted>2015-09-26T13:12:02Z</cp:lastPrinted>
  <dcterms:created xsi:type="dcterms:W3CDTF">2012-10-06T15:36:29Z</dcterms:created>
  <dcterms:modified xsi:type="dcterms:W3CDTF">2015-12-05T11:02:51Z</dcterms:modified>
  <cp:category>Col 2v8-15 v2</cp:category>
</cp:coreProperties>
</file>